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4"/>
  </p:sldMasterIdLst>
  <p:sldIdLst>
    <p:sldId id="256" r:id="rId5"/>
    <p:sldId id="257" r:id="rId6"/>
    <p:sldId id="272" r:id="rId7"/>
    <p:sldId id="258" r:id="rId8"/>
    <p:sldId id="270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984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F814-6DED-4DE3-A14D-AB758BED9040}" type="datetimeFigureOut">
              <a:rPr lang="ar-SA" smtClean="0"/>
              <a:t>05/05/47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E86FF-35CA-4309-AF72-5E11256BC4D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80300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F814-6DED-4DE3-A14D-AB758BED9040}" type="datetimeFigureOut">
              <a:rPr lang="ar-SA" smtClean="0"/>
              <a:t>05/05/47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E86FF-35CA-4309-AF72-5E11256BC4D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2758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F814-6DED-4DE3-A14D-AB758BED9040}" type="datetimeFigureOut">
              <a:rPr lang="ar-SA" smtClean="0"/>
              <a:t>05/05/47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E86FF-35CA-4309-AF72-5E11256BC4D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8607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F814-6DED-4DE3-A14D-AB758BED9040}" type="datetimeFigureOut">
              <a:rPr lang="ar-SA" smtClean="0"/>
              <a:t>05/05/47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E86FF-35CA-4309-AF72-5E11256BC4D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8195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F814-6DED-4DE3-A14D-AB758BED9040}" type="datetimeFigureOut">
              <a:rPr lang="ar-SA" smtClean="0"/>
              <a:t>05/05/47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E86FF-35CA-4309-AF72-5E11256BC4D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46849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F814-6DED-4DE3-A14D-AB758BED9040}" type="datetimeFigureOut">
              <a:rPr lang="ar-SA" smtClean="0"/>
              <a:t>05/05/47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E86FF-35CA-4309-AF72-5E11256BC4D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2035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F814-6DED-4DE3-A14D-AB758BED9040}" type="datetimeFigureOut">
              <a:rPr lang="ar-SA" smtClean="0"/>
              <a:t>05/05/47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E86FF-35CA-4309-AF72-5E11256BC4D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9953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F814-6DED-4DE3-A14D-AB758BED9040}" type="datetimeFigureOut">
              <a:rPr lang="ar-SA" smtClean="0"/>
              <a:t>05/05/47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E86FF-35CA-4309-AF72-5E11256BC4D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7701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F814-6DED-4DE3-A14D-AB758BED9040}" type="datetimeFigureOut">
              <a:rPr lang="ar-SA" smtClean="0"/>
              <a:t>05/05/47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E86FF-35CA-4309-AF72-5E11256BC4D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74458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F814-6DED-4DE3-A14D-AB758BED9040}" type="datetimeFigureOut">
              <a:rPr lang="ar-SA" smtClean="0"/>
              <a:t>05/05/47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E86FF-35CA-4309-AF72-5E11256BC4D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516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AF814-6DED-4DE3-A14D-AB758BED9040}" type="datetimeFigureOut">
              <a:rPr lang="ar-SA" smtClean="0"/>
              <a:t>05/05/47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6E86FF-35CA-4309-AF72-5E11256BC4D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2431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AF814-6DED-4DE3-A14D-AB758BED9040}" type="datetimeFigureOut">
              <a:rPr lang="ar-SA" smtClean="0"/>
              <a:t>05/05/47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6E86FF-35CA-4309-AF72-5E11256BC4D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06298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C81C74-0BEE-C12E-285F-37072E8851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54015" y="0"/>
            <a:ext cx="9091247" cy="1389185"/>
          </a:xfrm>
        </p:spPr>
        <p:txBody>
          <a:bodyPr anchor="b">
            <a:normAutofit/>
          </a:bodyPr>
          <a:lstStyle/>
          <a:p>
            <a:r>
              <a:rPr lang="ar-SA" sz="3200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352E1102-7165-A69D-5163-4E64DE5A37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262" y="2110155"/>
            <a:ext cx="11764107" cy="4478286"/>
          </a:xfrm>
        </p:spPr>
        <p:txBody>
          <a:bodyPr>
            <a:normAutofit/>
          </a:bodyPr>
          <a:lstStyle/>
          <a:p>
            <a:pPr algn="r"/>
            <a:endParaRPr lang="ar-SA" dirty="0">
              <a:solidFill>
                <a:schemeClr val="tx2"/>
              </a:solidFill>
            </a:endParaRPr>
          </a:p>
        </p:txBody>
      </p:sp>
      <p:pic>
        <p:nvPicPr>
          <p:cNvPr id="7" name="صورة 6" descr="صورة تحتوي على الرسومات, التلون, فن, التصميم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80F1A004-8B04-D81D-9EAF-26C0C60021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7986" y="61974"/>
            <a:ext cx="1371940" cy="1327211"/>
          </a:xfrm>
          <a:prstGeom prst="rect">
            <a:avLst/>
          </a:prstGeom>
        </p:spPr>
      </p:pic>
      <p:pic>
        <p:nvPicPr>
          <p:cNvPr id="5" name="صورة 4" descr="صورة تحتوي على نص, برمجيات, أيقونة الحاسوب, صفحة ويب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47DF67CF-2A2F-B406-962F-1211F25339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صورة 5" descr="صورة تحتوي على الرسومات, التلون, فن, التصميم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A56E3D27-2C18-2FAC-9957-73E858EA90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1160" y="222618"/>
            <a:ext cx="1371940" cy="1527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8803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6D65F0C-2ED9-A7B4-5B6A-B920D4F1C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31" y="2540000"/>
            <a:ext cx="10579869" cy="4789427"/>
          </a:xfrm>
        </p:spPr>
        <p:txBody>
          <a:bodyPr anchor="b">
            <a:normAutofit/>
          </a:bodyPr>
          <a:lstStyle/>
          <a:p>
            <a:pPr algn="r"/>
            <a:br>
              <a:rPr lang="en-US" sz="4900" dirty="0"/>
            </a:br>
            <a:br>
              <a:rPr lang="ar-SA" dirty="0"/>
            </a:br>
            <a:r>
              <a:rPr lang="ar-SA" dirty="0"/>
              <a:t> </a:t>
            </a:r>
            <a:br>
              <a:rPr lang="en-US" dirty="0"/>
            </a:br>
            <a:endParaRPr lang="ar-SA" sz="2800" dirty="0">
              <a:solidFill>
                <a:schemeClr val="tx2"/>
              </a:solidFill>
            </a:endParaRPr>
          </a:p>
        </p:txBody>
      </p:sp>
      <p:pic>
        <p:nvPicPr>
          <p:cNvPr id="5" name="صورة 4" descr="صورة تحتوي على الرسومات, التلون, فن, التصميم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066B11C2-F806-1A6E-8450-023FA2585F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7986" y="61974"/>
            <a:ext cx="1371940" cy="1327211"/>
          </a:xfrm>
          <a:prstGeom prst="rect">
            <a:avLst/>
          </a:prstGeom>
        </p:spPr>
      </p:pic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278DBFFD-FBA4-32D0-C17F-39972F0D03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9116584"/>
              </p:ext>
            </p:extLst>
          </p:nvPr>
        </p:nvGraphicFramePr>
        <p:xfrm>
          <a:off x="660016" y="1511300"/>
          <a:ext cx="10668768" cy="479908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334384">
                  <a:extLst>
                    <a:ext uri="{9D8B030D-6E8A-4147-A177-3AD203B41FA5}">
                      <a16:colId xmlns:a16="http://schemas.microsoft.com/office/drawing/2014/main" val="2009664510"/>
                    </a:ext>
                  </a:extLst>
                </a:gridCol>
                <a:gridCol w="5334384">
                  <a:extLst>
                    <a:ext uri="{9D8B030D-6E8A-4147-A177-3AD203B41FA5}">
                      <a16:colId xmlns:a16="http://schemas.microsoft.com/office/drawing/2014/main" val="2482109331"/>
                    </a:ext>
                  </a:extLst>
                </a:gridCol>
              </a:tblGrid>
              <a:tr h="526998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400" dirty="0">
                          <a:effectLst/>
                        </a:rPr>
                        <a:t>الحــاليــة</a:t>
                      </a:r>
                      <a:r>
                        <a:rPr lang="ar-SA" sz="1800" dirty="0">
                          <a:effectLst/>
                        </a:rPr>
                        <a:t>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400" b="1" dirty="0">
                          <a:effectLst/>
                        </a:rPr>
                        <a:t>المطلوب اعتمادها</a:t>
                      </a:r>
                      <a:endParaRPr lang="en-US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0490104"/>
                  </a:ext>
                </a:extLst>
              </a:tr>
              <a:tr h="4262429">
                <a:tc>
                  <a:txBody>
                    <a:bodyPr/>
                    <a:lstStyle/>
                    <a:p>
                      <a:pPr lvl="0" rtl="1"/>
                      <a:r>
                        <a:rPr lang="ar-SA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تقديم مساعدات مالية او عينية بشكل اعانات شهرية او مساعدات مؤقتة للأفراد والاسر المستحقة.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rtl="1"/>
                      <a:r>
                        <a:rPr lang="ar-SA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تقديم المساعدات النقدية والعينية في الحالات الطارئة كالحريق او تهدم البيوت.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rtl="1"/>
                      <a:r>
                        <a:rPr lang="ar-SA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الاهتمام بشؤون الارامل والايتام والمرضى والمعوقين.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rtl="1"/>
                      <a:r>
                        <a:rPr lang="ar-SA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الاهتمام بالمساجد والمرافق العامة كمغاسل الموتى والمقابر والمظلات وغيرها.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rtl="1"/>
                      <a:r>
                        <a:rPr lang="ar-SA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المشاركة في المناسبات العامة كأسابيع المساجد والنظافة والشجرة والصحة والمرور وغيرها.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rtl="1"/>
                      <a:r>
                        <a:rPr lang="ar-SA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العمل على تهيئة وتحسين المسكن الملائم لمن هم بحاجة ماسة لتقديم مثل هذه الخدمة.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rtl="1"/>
                      <a:r>
                        <a:rPr lang="ar-SA" sz="20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تقديم خدمات اجتماعية مختلفة كبرامج الاطفال والامومة والدورات المختلفة.</a:t>
                      </a:r>
                      <a:endParaRPr lang="en-US" sz="20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b="1" dirty="0">
                          <a:effectLst/>
                        </a:rPr>
                        <a:t> 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b="1" dirty="0">
                          <a:effectLst/>
                        </a:rPr>
                        <a:t>1-تقديم المساعدات المادية والعينية للفئات المحتاجة.</a:t>
                      </a:r>
                      <a:endParaRPr lang="en-US" sz="2000" b="1" dirty="0"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b="1" dirty="0">
                          <a:effectLst/>
                        </a:rPr>
                        <a:t>2-تحسين المستوي المعيشي للفئة المستفيدة.</a:t>
                      </a:r>
                      <a:endParaRPr lang="en-US" sz="2000" b="1" dirty="0"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b="1" dirty="0">
                          <a:effectLst/>
                        </a:rPr>
                        <a:t>3-تأهيل الاسر المستفيدة وتمكينهم للاعتماد على أنفسهم.</a:t>
                      </a:r>
                      <a:endParaRPr lang="en-US" sz="2000" b="1" dirty="0"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b="1" dirty="0">
                          <a:effectLst/>
                        </a:rPr>
                        <a:t>4. تدريب أبناء المستفيدين وتأهيلهم لسوق العمل.</a:t>
                      </a:r>
                      <a:endParaRPr lang="en-US" sz="2000" b="1" dirty="0"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b="1" dirty="0">
                          <a:effectLst/>
                        </a:rPr>
                        <a:t>5.تقديم المساعدات الطارئة في أوقات الكوارث والأزمات.</a:t>
                      </a:r>
                      <a:endParaRPr lang="en-US" sz="2000" b="1" dirty="0">
                        <a:effectLst/>
                      </a:endParaRPr>
                    </a:p>
                    <a:p>
                      <a:pPr algn="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000" b="1" dirty="0">
                          <a:effectLst/>
                        </a:rPr>
                        <a:t>6.تنفيذ ودعم المشاريع والبرامج الموسمية</a:t>
                      </a:r>
                      <a:endParaRPr lang="en-US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99723488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06804DAE-F137-598C-B688-4453451835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3199" y="2640698"/>
            <a:ext cx="1364901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kumimoji="0" lang="en-US" altLang="ar-SA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ar-SA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69FA5CC-6C9B-638A-A58C-03FF450AEDD3}"/>
              </a:ext>
            </a:extLst>
          </p:cNvPr>
          <p:cNvSpPr txBox="1"/>
          <p:nvPr/>
        </p:nvSpPr>
        <p:spPr>
          <a:xfrm>
            <a:off x="4718050" y="682786"/>
            <a:ext cx="2755900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/>
              <a:t>الأهـــــداف</a:t>
            </a:r>
          </a:p>
        </p:txBody>
      </p:sp>
    </p:spTree>
    <p:extLst>
      <p:ext uri="{BB962C8B-B14F-4D97-AF65-F5344CB8AC3E}">
        <p14:creationId xmlns:p14="http://schemas.microsoft.com/office/powerpoint/2010/main" val="2155833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EC8136E-BA92-C02B-E769-C9A0A4778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0" y="365125"/>
            <a:ext cx="8585200" cy="1325563"/>
          </a:xfrm>
        </p:spPr>
        <p:txBody>
          <a:bodyPr>
            <a:normAutofit/>
          </a:bodyPr>
          <a:lstStyle/>
          <a:p>
            <a:pPr algn="ctr"/>
            <a:r>
              <a:rPr lang="ar-SA" sz="4800" b="1" dirty="0"/>
              <a:t>التصنيف</a:t>
            </a:r>
          </a:p>
        </p:txBody>
      </p:sp>
      <p:graphicFrame>
        <p:nvGraphicFramePr>
          <p:cNvPr id="6" name="عنصر نائب للمحتوى 5">
            <a:extLst>
              <a:ext uri="{FF2B5EF4-FFF2-40B4-BE49-F238E27FC236}">
                <a16:creationId xmlns:a16="http://schemas.microsoft.com/office/drawing/2014/main" id="{9AB051B1-4116-6863-98AA-32802D5565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726621"/>
              </p:ext>
            </p:extLst>
          </p:nvPr>
        </p:nvGraphicFramePr>
        <p:xfrm>
          <a:off x="622131" y="1803400"/>
          <a:ext cx="10998199" cy="2184400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5390084">
                  <a:extLst>
                    <a:ext uri="{9D8B030D-6E8A-4147-A177-3AD203B41FA5}">
                      <a16:colId xmlns:a16="http://schemas.microsoft.com/office/drawing/2014/main" val="1521891745"/>
                    </a:ext>
                  </a:extLst>
                </a:gridCol>
                <a:gridCol w="5608115">
                  <a:extLst>
                    <a:ext uri="{9D8B030D-6E8A-4147-A177-3AD203B41FA5}">
                      <a16:colId xmlns:a16="http://schemas.microsoft.com/office/drawing/2014/main" val="1890537435"/>
                    </a:ext>
                  </a:extLst>
                </a:gridCol>
              </a:tblGrid>
              <a:tr h="630373"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400" dirty="0">
                          <a:effectLst/>
                        </a:rPr>
                        <a:t>الحالي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400" dirty="0">
                          <a:effectLst/>
                        </a:rPr>
                        <a:t>التغيير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1413048"/>
                  </a:ext>
                </a:extLst>
              </a:tr>
              <a:tr h="1554027"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400" dirty="0">
                          <a:effectLst/>
                        </a:rPr>
                        <a:t>التنمية والإسكان/التنمية الاجتماعية والاقتصادية والمجتمعية/ خدمات التنمية الاجتماعية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 rtl="1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ar-SA" sz="2400" dirty="0">
                          <a:effectLst/>
                        </a:rPr>
                        <a:t>الخدمات الاجتماعية/دعم الدخل وصيانته/خدمات دعم الدخل</a:t>
                      </a: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1167955"/>
                  </a:ext>
                </a:extLst>
              </a:tr>
            </a:tbl>
          </a:graphicData>
        </a:graphic>
      </p:graphicFrame>
      <p:pic>
        <p:nvPicPr>
          <p:cNvPr id="7" name="صورة 6" descr="صورة تحتوي على الرسومات, التلون, فن, التصميم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D661D32D-1AD4-EFBB-00D4-94026CFD87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34360" y="185677"/>
            <a:ext cx="1371940" cy="1327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4895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BDEA32A-A938-2C5E-4DFF-DAA0E5C2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5400" y="59930"/>
            <a:ext cx="6654800" cy="1425970"/>
          </a:xfrm>
        </p:spPr>
        <p:txBody>
          <a:bodyPr anchor="b">
            <a:noAutofit/>
          </a:bodyPr>
          <a:lstStyle/>
          <a:p>
            <a:pPr algn="ctr">
              <a:lnSpc>
                <a:spcPct val="250000"/>
              </a:lnSpc>
            </a:pPr>
            <a:br>
              <a:rPr lang="ar-SA" sz="2800" b="1" dirty="0"/>
            </a:br>
            <a:endParaRPr lang="ar-SA" sz="2800" b="1" dirty="0"/>
          </a:p>
        </p:txBody>
      </p:sp>
      <p:pic>
        <p:nvPicPr>
          <p:cNvPr id="4" name="صورة 3" descr="صورة تحتوي على الرسومات, التلون, فن, التصميم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5288EA7E-D248-89AC-1B34-A0EE98F6EA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7986" y="61974"/>
            <a:ext cx="1371940" cy="1327211"/>
          </a:xfrm>
          <a:prstGeom prst="rect">
            <a:avLst/>
          </a:prstGeom>
        </p:spPr>
      </p:pic>
      <p:sp>
        <p:nvSpPr>
          <p:cNvPr id="5" name="مربع نص 4">
            <a:extLst>
              <a:ext uri="{FF2B5EF4-FFF2-40B4-BE49-F238E27FC236}">
                <a16:creationId xmlns:a16="http://schemas.microsoft.com/office/drawing/2014/main" id="{1E5EC1F0-0B53-5A81-4505-B81BD28478B8}"/>
              </a:ext>
            </a:extLst>
          </p:cNvPr>
          <p:cNvSpPr txBox="1"/>
          <p:nvPr/>
        </p:nvSpPr>
        <p:spPr>
          <a:xfrm>
            <a:off x="1955800" y="2223128"/>
            <a:ext cx="8686799" cy="20460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lnSpc>
                <a:spcPct val="107000"/>
              </a:lnSpc>
              <a:spcAft>
                <a:spcPts val="800"/>
              </a:spcAft>
              <a:buNone/>
            </a:pPr>
            <a:r>
              <a:rPr lang="ar-SA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الاشتراك السنوي </a:t>
            </a:r>
            <a:endParaRPr lang="en-US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0">
              <a:lnSpc>
                <a:spcPct val="107000"/>
              </a:lnSpc>
              <a:spcAft>
                <a:spcPts val="800"/>
              </a:spcAft>
              <a:buNone/>
            </a:pPr>
            <a:r>
              <a:rPr lang="ar-SA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السابق 150</a:t>
            </a:r>
            <a:endParaRPr lang="en-US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 rtl="0">
              <a:lnSpc>
                <a:spcPct val="107000"/>
              </a:lnSpc>
              <a:spcAft>
                <a:spcPts val="800"/>
              </a:spcAft>
              <a:buNone/>
            </a:pPr>
            <a:r>
              <a:rPr lang="ar-SA" sz="3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المقترح 300</a:t>
            </a:r>
            <a:endParaRPr lang="en-US" sz="36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583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صورة تحتوي على الرسومات, التلون, فن, التصميم&#10;&#10;قد يكون المحتوى الذي تم إنشاؤه بواسطة الذكاء الاصطناعي غير صحيح.">
            <a:extLst>
              <a:ext uri="{FF2B5EF4-FFF2-40B4-BE49-F238E27FC236}">
                <a16:creationId xmlns:a16="http://schemas.microsoft.com/office/drawing/2014/main" id="{BC85E5FD-86E3-C494-8630-1030A07EA1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7986" y="61974"/>
            <a:ext cx="1371940" cy="1327211"/>
          </a:xfrm>
          <a:prstGeom prst="rect">
            <a:avLst/>
          </a:prstGeom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B2E033F2-6CB0-8D45-2651-10553A66B001}"/>
              </a:ext>
            </a:extLst>
          </p:cNvPr>
          <p:cNvSpPr txBox="1"/>
          <p:nvPr/>
        </p:nvSpPr>
        <p:spPr>
          <a:xfrm>
            <a:off x="1066800" y="2159000"/>
            <a:ext cx="10058400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800" b="1" dirty="0">
                <a:solidFill>
                  <a:srgbClr val="00B050"/>
                </a:solidFill>
              </a:rPr>
              <a:t>شـــاكريـــن ومقدريــــن دعمكم ومُســانـــدتكم </a:t>
            </a:r>
          </a:p>
          <a:p>
            <a:pPr algn="ctr"/>
            <a:r>
              <a:rPr lang="ar-SA" sz="4800" b="1" dirty="0">
                <a:solidFill>
                  <a:srgbClr val="00B050"/>
                </a:solidFill>
              </a:rPr>
              <a:t>ودائماً تـزدهـر الجمعــيـة معكم وبــكم </a:t>
            </a:r>
          </a:p>
        </p:txBody>
      </p:sp>
    </p:spTree>
    <p:extLst>
      <p:ext uri="{BB962C8B-B14F-4D97-AF65-F5344CB8AC3E}">
        <p14:creationId xmlns:p14="http://schemas.microsoft.com/office/powerpoint/2010/main" val="3406189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نسق 2022">
  <a:themeElements>
    <a:clrScheme name="أخضر مزرق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Office 2013 - نسق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نسق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575AB94C9269D4EBA4B031DF0CEF698" ma:contentTypeVersion="5" ma:contentTypeDescription="Create a new document." ma:contentTypeScope="" ma:versionID="4a58106cd253f26d6ac08d3e5361ba48">
  <xsd:schema xmlns:xsd="http://www.w3.org/2001/XMLSchema" xmlns:xs="http://www.w3.org/2001/XMLSchema" xmlns:p="http://schemas.microsoft.com/office/2006/metadata/properties" xmlns:ns3="9e9f3da7-5674-4313-9951-26a6dc8394d3" targetNamespace="http://schemas.microsoft.com/office/2006/metadata/properties" ma:root="true" ma:fieldsID="00b2261dd8f1a36fbab09d3d3c16dfb6" ns3:_="">
    <xsd:import namespace="9e9f3da7-5674-4313-9951-26a6dc8394d3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9f3da7-5674-4313-9951-26a6dc8394d3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A9C26D-D183-42F1-B2A8-C2579F7A7D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e9f3da7-5674-4313-9951-26a6dc8394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AF9D4CD-2E01-4B80-824C-ADC67042B0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ED79215-EF2D-4BD9-97F6-FCB7F524CEC1}">
  <ds:schemaRefs>
    <ds:schemaRef ds:uri="http://schemas.microsoft.com/office/2006/documentManagement/types"/>
    <ds:schemaRef ds:uri="http://purl.org/dc/dcmitype/"/>
    <ds:schemaRef ds:uri="9e9f3da7-5674-4313-9951-26a6dc8394d3"/>
    <ds:schemaRef ds:uri="http://schemas.openxmlformats.org/package/2006/metadata/core-properties"/>
    <ds:schemaRef ds:uri="http://purl.org/dc/elements/1.1/"/>
    <ds:schemaRef ds:uri="http://www.w3.org/XML/1998/namespace"/>
    <ds:schemaRef ds:uri="http://purl.org/dc/terms/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</TotalTime>
  <Words>179</Words>
  <Application>Microsoft Office PowerPoint</Application>
  <PresentationFormat>شاشة عريضة</PresentationFormat>
  <Paragraphs>31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2013 - نسق 2022</vt:lpstr>
      <vt:lpstr> </vt:lpstr>
      <vt:lpstr>    </vt:lpstr>
      <vt:lpstr>التصنيف</vt:lpstr>
      <vt:lpstr> 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Office</dc:creator>
  <cp:lastModifiedBy>Office</cp:lastModifiedBy>
  <cp:revision>13</cp:revision>
  <dcterms:created xsi:type="dcterms:W3CDTF">2025-07-13T07:55:19Z</dcterms:created>
  <dcterms:modified xsi:type="dcterms:W3CDTF">2025-10-26T13:15:22Z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0x010100A575AB94C9269D4EBA4B031DF0CEF698</vt:lpwstr>
  </property>
</Properties>
</file>