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1" r:id="rId3"/>
    <p:sldId id="258" r:id="rId4"/>
    <p:sldId id="259" r:id="rId5"/>
    <p:sldId id="260" r:id="rId6"/>
    <p:sldId id="284" r:id="rId7"/>
    <p:sldId id="274" r:id="rId8"/>
    <p:sldId id="266" r:id="rId9"/>
    <p:sldId id="275" r:id="rId10"/>
    <p:sldId id="277" r:id="rId11"/>
    <p:sldId id="278" r:id="rId12"/>
    <p:sldId id="279" r:id="rId13"/>
    <p:sldId id="282" r:id="rId14"/>
    <p:sldId id="285" r:id="rId15"/>
    <p:sldId id="295" r:id="rId16"/>
    <p:sldId id="296" r:id="rId17"/>
    <p:sldId id="297" r:id="rId18"/>
    <p:sldId id="298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9" autoAdjust="0"/>
    <p:restoredTop sz="95337" autoAdjust="0"/>
  </p:normalViewPr>
  <p:slideViewPr>
    <p:cSldViewPr snapToGrid="0">
      <p:cViewPr varScale="1">
        <p:scale>
          <a:sx n="97" d="100"/>
          <a:sy n="97" d="100"/>
        </p:scale>
        <p:origin x="72" y="84"/>
      </p:cViewPr>
      <p:guideLst/>
    </p:cSldViewPr>
  </p:slideViewPr>
  <p:outlineViewPr>
    <p:cViewPr>
      <p:scale>
        <a:sx n="33" d="100"/>
        <a:sy n="33" d="100"/>
      </p:scale>
      <p:origin x="0" y="-269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993D4-8C0F-4C8C-88A1-E680A4DEDFFD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121E9-2FF2-419D-B98F-FA49181C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5646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993D4-8C0F-4C8C-88A1-E680A4DEDFFD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121E9-2FF2-419D-B98F-FA49181C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3044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993D4-8C0F-4C8C-88A1-E680A4DEDFFD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121E9-2FF2-419D-B98F-FA49181C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42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993D4-8C0F-4C8C-88A1-E680A4DEDFFD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121E9-2FF2-419D-B98F-FA49181C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894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993D4-8C0F-4C8C-88A1-E680A4DEDFFD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121E9-2FF2-419D-B98F-FA49181C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864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993D4-8C0F-4C8C-88A1-E680A4DEDFFD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121E9-2FF2-419D-B98F-FA49181C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522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993D4-8C0F-4C8C-88A1-E680A4DEDFFD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121E9-2FF2-419D-B98F-FA49181C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361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993D4-8C0F-4C8C-88A1-E680A4DEDFFD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121E9-2FF2-419D-B98F-FA49181C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192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993D4-8C0F-4C8C-88A1-E680A4DEDFFD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121E9-2FF2-419D-B98F-FA49181C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081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993D4-8C0F-4C8C-88A1-E680A4DEDFFD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121E9-2FF2-419D-B98F-FA49181C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88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993D4-8C0F-4C8C-88A1-E680A4DEDFFD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121E9-2FF2-419D-B98F-FA49181C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222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2993D4-8C0F-4C8C-88A1-E680A4DEDFFD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D121E9-2FF2-419D-B98F-FA49181C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076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rtl="1"/>
            <a:r>
              <a:rPr lang="ar-SA" sz="2400" b="1" dirty="0">
                <a:solidFill>
                  <a:srgbClr val="FF0000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التقرير الاداري لجمعية الجش الخيرية لعام 2024</a:t>
            </a:r>
            <a:endParaRPr lang="en-US" sz="2400" dirty="0">
              <a:latin typeface="Tajawal" panose="00000500000000000000" pitchFamily="2" charset="-78"/>
              <a:cs typeface="Tajawal" panose="000005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724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9C81C74-0BEE-C12E-285F-37072E8851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69985" y="1"/>
            <a:ext cx="9091247" cy="1389185"/>
          </a:xfrm>
        </p:spPr>
        <p:txBody>
          <a:bodyPr anchor="b">
            <a:normAutofit/>
          </a:bodyPr>
          <a:lstStyle/>
          <a:p>
            <a:r>
              <a:rPr lang="ar-SA" sz="2400" dirty="0">
                <a:solidFill>
                  <a:srgbClr val="FF0000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 </a:t>
            </a:r>
          </a:p>
        </p:txBody>
      </p:sp>
      <p:pic>
        <p:nvPicPr>
          <p:cNvPr id="5" name="صورة 4" descr="صورة تحتوي على نص, برمجيات, أيقونة الحاسوب, صفحة ويب&#10;&#10;قد يكون المحتوى الذي تم إنشاؤه بواسطة الذكاء الاصطناعي غير صحيح.">
            <a:extLst>
              <a:ext uri="{FF2B5EF4-FFF2-40B4-BE49-F238E27FC236}">
                <a16:creationId xmlns:a16="http://schemas.microsoft.com/office/drawing/2014/main" id="{47DF67CF-2A2F-B406-962F-1211F25339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5" t="27778" r="1798" b="24583"/>
          <a:stretch/>
        </p:blipFill>
        <p:spPr>
          <a:xfrm>
            <a:off x="161149" y="1209675"/>
            <a:ext cx="8786531" cy="34385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427520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الرسومات, التلون, فن, التصميم&#10;&#10;قد يكون المحتوى الذي تم إنشاؤه بواسطة الذكاء الاصطناعي غير صحيح.">
            <a:extLst>
              <a:ext uri="{FF2B5EF4-FFF2-40B4-BE49-F238E27FC236}">
                <a16:creationId xmlns:a16="http://schemas.microsoft.com/office/drawing/2014/main" id="{066B11C2-F806-1A6E-8450-023FA2585F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986" y="61975"/>
            <a:ext cx="1371940" cy="1327211"/>
          </a:xfrm>
          <a:prstGeom prst="rect">
            <a:avLst/>
          </a:prstGeom>
        </p:spPr>
      </p:pic>
      <p:graphicFrame>
        <p:nvGraphicFramePr>
          <p:cNvPr id="3" name="جدول 2">
            <a:extLst>
              <a:ext uri="{FF2B5EF4-FFF2-40B4-BE49-F238E27FC236}">
                <a16:creationId xmlns:a16="http://schemas.microsoft.com/office/drawing/2014/main" id="{278DBFFD-FBA4-32D0-C17F-39972F0D03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7225540"/>
              </p:ext>
            </p:extLst>
          </p:nvPr>
        </p:nvGraphicFramePr>
        <p:xfrm>
          <a:off x="206476" y="849673"/>
          <a:ext cx="8504904" cy="4865270"/>
        </p:xfrm>
        <a:graphic>
          <a:graphicData uri="http://schemas.openxmlformats.org/drawingml/2006/table">
            <a:tbl>
              <a:tblPr rtl="1" firstRow="1" firstCol="1" bandRow="1">
                <a:tableStyleId>{5C22544A-7EE6-4342-B048-85BDC9FD1C3A}</a:tableStyleId>
              </a:tblPr>
              <a:tblGrid>
                <a:gridCol w="4935793">
                  <a:extLst>
                    <a:ext uri="{9D8B030D-6E8A-4147-A177-3AD203B41FA5}">
                      <a16:colId xmlns:a16="http://schemas.microsoft.com/office/drawing/2014/main" val="2009664510"/>
                    </a:ext>
                  </a:extLst>
                </a:gridCol>
                <a:gridCol w="3569111">
                  <a:extLst>
                    <a:ext uri="{9D8B030D-6E8A-4147-A177-3AD203B41FA5}">
                      <a16:colId xmlns:a16="http://schemas.microsoft.com/office/drawing/2014/main" val="2482109331"/>
                    </a:ext>
                  </a:extLst>
                </a:gridCol>
              </a:tblGrid>
              <a:tr h="600419"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ar-SA" sz="2000" dirty="0">
                          <a:effectLst/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الحــاليــة </a:t>
                      </a:r>
                      <a:endParaRPr lang="en-US" sz="2000" dirty="0">
                        <a:effectLst/>
                        <a:latin typeface="Tajawal" panose="00000500000000000000" pitchFamily="2" charset="-78"/>
                        <a:ea typeface="Calibri" panose="020F0502020204030204" pitchFamily="34" charset="0"/>
                        <a:cs typeface="Tajawal" panose="00000500000000000000" pitchFamily="2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ar-SA" sz="2000" b="1" dirty="0">
                          <a:effectLst/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المطلوب اعتمادها</a:t>
                      </a:r>
                      <a:endParaRPr lang="en-US" sz="2000" b="1" dirty="0">
                        <a:effectLst/>
                        <a:latin typeface="Tajawal" panose="00000500000000000000" pitchFamily="2" charset="-78"/>
                        <a:ea typeface="Calibri" panose="020F0502020204030204" pitchFamily="34" charset="0"/>
                        <a:cs typeface="Tajawal" panose="00000500000000000000" pitchFamily="2" charset="-78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50490104"/>
                  </a:ext>
                </a:extLst>
              </a:tr>
              <a:tr h="3433674">
                <a:tc>
                  <a:txBody>
                    <a:bodyPr/>
                    <a:lstStyle/>
                    <a:p>
                      <a:pPr marL="342900" lvl="0" indent="-342900" algn="r" rtl="1">
                        <a:buFont typeface="Arial" panose="020B0604020202020204" pitchFamily="34" charset="0"/>
                        <a:buChar char="•"/>
                      </a:pPr>
                      <a:r>
                        <a:rPr lang="ar-SA" sz="2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تقديم مساعدات مالية او عينية بشكل اعانات شهرية او مساعدات مؤقتة للأفراد والاسر المستحقة.</a:t>
                      </a:r>
                      <a:endParaRPr lang="en-US" sz="20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lvl="0" indent="-342900" algn="r" rtl="1">
                        <a:buFont typeface="Arial" panose="020B0604020202020204" pitchFamily="34" charset="0"/>
                        <a:buChar char="•"/>
                      </a:pPr>
                      <a:r>
                        <a:rPr lang="ar-SA" sz="2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تقديم المساعدات النقدية والعينية في الحالات الطارئة كالحريق او تهدم البيوت.</a:t>
                      </a:r>
                      <a:endParaRPr lang="en-US" sz="20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lvl="0" indent="-342900" algn="r" rtl="1">
                        <a:buFont typeface="Arial" panose="020B0604020202020204" pitchFamily="34" charset="0"/>
                        <a:buChar char="•"/>
                      </a:pPr>
                      <a:r>
                        <a:rPr lang="ar-SA" sz="2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الاهتمام بشؤون الارامل والايتام والمرضى والمعوقين.</a:t>
                      </a:r>
                      <a:endParaRPr lang="en-US" sz="20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lvl="0" indent="-342900" algn="r" rtl="1">
                        <a:buFont typeface="Arial" panose="020B0604020202020204" pitchFamily="34" charset="0"/>
                        <a:buChar char="•"/>
                      </a:pPr>
                      <a:r>
                        <a:rPr lang="ar-SA" sz="2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الاهتمام بالمساجد والمرافق العامة كمغاسل الموتى والمقابر والمظلات وغيرها.</a:t>
                      </a:r>
                      <a:endParaRPr lang="en-US" sz="20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lvl="0" indent="-342900" algn="r" rtl="1">
                        <a:buFont typeface="Arial" panose="020B0604020202020204" pitchFamily="34" charset="0"/>
                        <a:buChar char="•"/>
                      </a:pPr>
                      <a:r>
                        <a:rPr lang="ar-SA" sz="2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المشاركة في المناسبات العامة كأسابيع المساجد والنظافة والشجرة والصحة والمرور وغيرها.</a:t>
                      </a:r>
                      <a:endParaRPr lang="en-US" sz="20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lvl="0" indent="-342900" algn="r" rtl="1">
                        <a:buFont typeface="Arial" panose="020B0604020202020204" pitchFamily="34" charset="0"/>
                        <a:buChar char="•"/>
                      </a:pPr>
                      <a:r>
                        <a:rPr lang="ar-SA" sz="2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العمل على تهيئة وتحسين المسكن الملائم لمن هم بحاجة ماسة لتقديم مثل هذه الخدمة.</a:t>
                      </a:r>
                      <a:endParaRPr lang="en-US" sz="20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lvl="0" indent="-342900" algn="r" rtl="1">
                        <a:buFont typeface="Arial" panose="020B0604020202020204" pitchFamily="34" charset="0"/>
                        <a:buChar char="•"/>
                      </a:pPr>
                      <a:r>
                        <a:rPr lang="ar-SA" sz="2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تقديم خدمات اجتماعية مختلفة كبرامج الاطفال والامومة والدورات المختلفة.</a:t>
                      </a:r>
                      <a:endParaRPr lang="en-US" sz="20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lvl="0" indent="0" algn="just" rtl="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endParaRPr lang="en-US" sz="2000" b="1" dirty="0">
                        <a:effectLst/>
                        <a:latin typeface="Tajawal" panose="00000500000000000000" pitchFamily="2" charset="-78"/>
                        <a:cs typeface="Tajawal" panose="00000500000000000000" pitchFamily="2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ar-SA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1-تقديم المساعدات المادية والعينية للفئات المحتاجة.</a:t>
                      </a:r>
                      <a:endParaRPr lang="en-US" sz="20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r" rtl="1"/>
                      <a:r>
                        <a:rPr lang="ar-SA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2-تحسين المستوي المعيشي للفئة المستفيدة.</a:t>
                      </a:r>
                      <a:endParaRPr lang="en-US" sz="20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r" rtl="1"/>
                      <a:r>
                        <a:rPr lang="ar-SA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3-تأهيل الاسر المستفيدة وتمكينهم للاعتماد على أنفسهم.</a:t>
                      </a:r>
                      <a:endParaRPr lang="en-US" sz="20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r" rtl="1"/>
                      <a:r>
                        <a:rPr lang="ar-SA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 تدريب أبناء المستفيدين وتأهيلهم لسوق العمل.</a:t>
                      </a:r>
                      <a:endParaRPr lang="en-US" sz="20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r" rtl="1"/>
                      <a:r>
                        <a:rPr lang="ar-SA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5.تقديم المساعدات الطارئة في أوقات الكوارث والأزمات.</a:t>
                      </a:r>
                      <a:endParaRPr lang="en-US" sz="20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r" rtl="1"/>
                      <a:r>
                        <a:rPr lang="ar-SA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6.تنفيذ و دعم المشاريع و البرامج الموسمية</a:t>
                      </a:r>
                      <a:endParaRPr lang="en-US" sz="20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endParaRPr lang="en-US" sz="2000" b="1" dirty="0">
                        <a:effectLst/>
                        <a:latin typeface="Tajawal" panose="00000500000000000000" pitchFamily="2" charset="-78"/>
                        <a:ea typeface="Calibri" panose="020F0502020204030204" pitchFamily="34" charset="0"/>
                        <a:cs typeface="Tajawal" panose="00000500000000000000" pitchFamily="2" charset="-78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99723488"/>
                  </a:ext>
                </a:extLst>
              </a:tr>
            </a:tbl>
          </a:graphicData>
        </a:graphic>
      </p:graphicFrame>
      <p:sp>
        <p:nvSpPr>
          <p:cNvPr id="6" name="مربع نص 5">
            <a:extLst>
              <a:ext uri="{FF2B5EF4-FFF2-40B4-BE49-F238E27FC236}">
                <a16:creationId xmlns:a16="http://schemas.microsoft.com/office/drawing/2014/main" id="{769FA5CC-6C9B-638A-A58C-03FF450AEDD3}"/>
              </a:ext>
            </a:extLst>
          </p:cNvPr>
          <p:cNvSpPr txBox="1"/>
          <p:nvPr/>
        </p:nvSpPr>
        <p:spPr>
          <a:xfrm>
            <a:off x="3194050" y="193815"/>
            <a:ext cx="275590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b="1" dirty="0">
                <a:latin typeface="Tajawal" panose="00000500000000000000" pitchFamily="2" charset="-78"/>
                <a:cs typeface="Tajawal" panose="00000500000000000000" pitchFamily="2" charset="-78"/>
              </a:rPr>
              <a:t>الأهـــــداف</a:t>
            </a:r>
          </a:p>
        </p:txBody>
      </p:sp>
    </p:spTree>
    <p:extLst>
      <p:ext uri="{BB962C8B-B14F-4D97-AF65-F5344CB8AC3E}">
        <p14:creationId xmlns:p14="http://schemas.microsoft.com/office/powerpoint/2010/main" val="41716863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EC8136E-BA92-C02B-E769-C9A0A4778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365126"/>
            <a:ext cx="8585200" cy="1325563"/>
          </a:xfrm>
        </p:spPr>
        <p:txBody>
          <a:bodyPr>
            <a:normAutofit/>
          </a:bodyPr>
          <a:lstStyle/>
          <a:p>
            <a:pPr algn="ctr"/>
            <a:r>
              <a:rPr lang="ar-SA" sz="2400" b="1" dirty="0">
                <a:latin typeface="Tajawal" panose="00000500000000000000" pitchFamily="2" charset="-78"/>
                <a:cs typeface="Tajawal" panose="00000500000000000000" pitchFamily="2" charset="-78"/>
              </a:rPr>
              <a:t>التصنيف</a:t>
            </a:r>
          </a:p>
        </p:txBody>
      </p:sp>
      <p:sp>
        <p:nvSpPr>
          <p:cNvPr id="3" name="Rectangle 2"/>
          <p:cNvSpPr/>
          <p:nvPr/>
        </p:nvSpPr>
        <p:spPr>
          <a:xfrm>
            <a:off x="428625" y="2051144"/>
            <a:ext cx="8515350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ar-SA" b="1" dirty="0">
                <a:latin typeface="Tajawal" panose="00000500000000000000" pitchFamily="2" charset="-78"/>
                <a:cs typeface="Tajawal" panose="00000500000000000000" pitchFamily="2" charset="-78"/>
              </a:rPr>
              <a:t>التنمية والإسكان</a:t>
            </a:r>
            <a:r>
              <a:rPr lang="en-US" b="1" dirty="0">
                <a:latin typeface="Tajawal" panose="00000500000000000000" pitchFamily="2" charset="-78"/>
                <a:cs typeface="Tajawal" panose="00000500000000000000" pitchFamily="2" charset="-78"/>
              </a:rPr>
              <a:t> </a:t>
            </a:r>
            <a:r>
              <a:rPr lang="ar-SA" b="1" dirty="0">
                <a:latin typeface="Tajawal" panose="00000500000000000000" pitchFamily="2" charset="-78"/>
                <a:cs typeface="Tajawal" panose="00000500000000000000" pitchFamily="2" charset="-78"/>
              </a:rPr>
              <a:t>/</a:t>
            </a:r>
            <a:r>
              <a:rPr lang="en-US" b="1" dirty="0">
                <a:latin typeface="Tajawal" panose="00000500000000000000" pitchFamily="2" charset="-78"/>
                <a:cs typeface="Tajawal" panose="00000500000000000000" pitchFamily="2" charset="-78"/>
              </a:rPr>
              <a:t> </a:t>
            </a:r>
            <a:r>
              <a:rPr lang="ar-SA" b="1" dirty="0">
                <a:latin typeface="Tajawal" panose="00000500000000000000" pitchFamily="2" charset="-78"/>
                <a:cs typeface="Tajawal" panose="00000500000000000000" pitchFamily="2" charset="-78"/>
              </a:rPr>
              <a:t>التنمية الاجتماعية والاقتصادية والمجتمعية</a:t>
            </a:r>
            <a:r>
              <a:rPr lang="en-US" b="1" dirty="0">
                <a:latin typeface="Tajawal" panose="00000500000000000000" pitchFamily="2" charset="-78"/>
                <a:cs typeface="Tajawal" panose="00000500000000000000" pitchFamily="2" charset="-78"/>
              </a:rPr>
              <a:t> </a:t>
            </a:r>
            <a:r>
              <a:rPr lang="ar-SA" b="1" dirty="0">
                <a:latin typeface="Tajawal" panose="00000500000000000000" pitchFamily="2" charset="-78"/>
                <a:cs typeface="Tajawal" panose="00000500000000000000" pitchFamily="2" charset="-78"/>
              </a:rPr>
              <a:t>/ خدمات التنمية الاجتماعية</a:t>
            </a:r>
            <a:endParaRPr lang="en-US" b="1" dirty="0">
              <a:latin typeface="Tajawal" panose="00000500000000000000" pitchFamily="2" charset="-78"/>
              <a:ea typeface="Calibri" panose="020F0502020204030204" pitchFamily="34" charset="0"/>
              <a:cs typeface="Tajawal" panose="00000500000000000000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2100" y="4736783"/>
            <a:ext cx="8651875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ar-SA" b="1" dirty="0">
                <a:latin typeface="Tajawal" panose="00000500000000000000" pitchFamily="2" charset="-78"/>
                <a:cs typeface="Tajawal" panose="00000500000000000000" pitchFamily="2" charset="-78"/>
              </a:rPr>
              <a:t>الخدمات الاجتماعية</a:t>
            </a:r>
            <a:r>
              <a:rPr lang="en-US" b="1" dirty="0">
                <a:latin typeface="Tajawal" panose="00000500000000000000" pitchFamily="2" charset="-78"/>
                <a:cs typeface="Tajawal" panose="00000500000000000000" pitchFamily="2" charset="-78"/>
              </a:rPr>
              <a:t> </a:t>
            </a:r>
            <a:r>
              <a:rPr lang="ar-SA" b="1" dirty="0">
                <a:latin typeface="Tajawal" panose="00000500000000000000" pitchFamily="2" charset="-78"/>
                <a:cs typeface="Tajawal" panose="00000500000000000000" pitchFamily="2" charset="-78"/>
              </a:rPr>
              <a:t>/</a:t>
            </a:r>
            <a:r>
              <a:rPr lang="en-US" b="1" dirty="0">
                <a:latin typeface="Tajawal" panose="00000500000000000000" pitchFamily="2" charset="-78"/>
                <a:cs typeface="Tajawal" panose="00000500000000000000" pitchFamily="2" charset="-78"/>
              </a:rPr>
              <a:t> </a:t>
            </a:r>
            <a:r>
              <a:rPr lang="ar-SA" b="1" dirty="0">
                <a:latin typeface="Tajawal" panose="00000500000000000000" pitchFamily="2" charset="-78"/>
                <a:cs typeface="Tajawal" panose="00000500000000000000" pitchFamily="2" charset="-78"/>
              </a:rPr>
              <a:t>دعم الدخل وصيانته</a:t>
            </a:r>
            <a:r>
              <a:rPr lang="en-US" b="1" dirty="0">
                <a:latin typeface="Tajawal" panose="00000500000000000000" pitchFamily="2" charset="-78"/>
                <a:cs typeface="Tajawal" panose="00000500000000000000" pitchFamily="2" charset="-78"/>
              </a:rPr>
              <a:t> </a:t>
            </a:r>
            <a:r>
              <a:rPr lang="ar-SA" b="1" dirty="0">
                <a:latin typeface="Tajawal" panose="00000500000000000000" pitchFamily="2" charset="-78"/>
                <a:cs typeface="Tajawal" panose="00000500000000000000" pitchFamily="2" charset="-78"/>
              </a:rPr>
              <a:t>/</a:t>
            </a:r>
            <a:r>
              <a:rPr lang="en-US" b="1" dirty="0">
                <a:latin typeface="Tajawal" panose="00000500000000000000" pitchFamily="2" charset="-78"/>
                <a:cs typeface="Tajawal" panose="00000500000000000000" pitchFamily="2" charset="-78"/>
              </a:rPr>
              <a:t> </a:t>
            </a:r>
            <a:r>
              <a:rPr lang="ar-SA" b="1" dirty="0">
                <a:latin typeface="Tajawal" panose="00000500000000000000" pitchFamily="2" charset="-78"/>
                <a:cs typeface="Tajawal" panose="00000500000000000000" pitchFamily="2" charset="-78"/>
              </a:rPr>
              <a:t>خدمات دعم الدخل</a:t>
            </a:r>
            <a:endParaRPr lang="en-US" b="1" dirty="0">
              <a:latin typeface="Tajawal" panose="00000500000000000000" pitchFamily="2" charset="-78"/>
              <a:ea typeface="Calibri" panose="020F0502020204030204" pitchFamily="34" charset="0"/>
              <a:cs typeface="Tajawal" panose="00000500000000000000" pitchFamily="2" charset="-78"/>
            </a:endParaRPr>
          </a:p>
        </p:txBody>
      </p:sp>
      <p:sp>
        <p:nvSpPr>
          <p:cNvPr id="9" name="Right Arrow 8"/>
          <p:cNvSpPr/>
          <p:nvPr/>
        </p:nvSpPr>
        <p:spPr>
          <a:xfrm rot="5400000">
            <a:off x="3717923" y="3317230"/>
            <a:ext cx="1647825" cy="7594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0230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EC8136E-BA92-C02B-E769-C9A0A4778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365126"/>
            <a:ext cx="8585200" cy="1325563"/>
          </a:xfrm>
        </p:spPr>
        <p:txBody>
          <a:bodyPr>
            <a:normAutofit/>
          </a:bodyPr>
          <a:lstStyle/>
          <a:p>
            <a:pPr algn="ctr"/>
            <a:r>
              <a:rPr lang="ar-SA" sz="2400" b="1" dirty="0">
                <a:latin typeface="Tajawal" panose="00000500000000000000" pitchFamily="2" charset="-78"/>
                <a:cs typeface="Tajawal" panose="00000500000000000000" pitchFamily="2" charset="-78"/>
              </a:rPr>
              <a:t>الاشتراك السنوي</a:t>
            </a:r>
          </a:p>
        </p:txBody>
      </p:sp>
      <p:sp>
        <p:nvSpPr>
          <p:cNvPr id="3" name="Rectangle 2"/>
          <p:cNvSpPr/>
          <p:nvPr/>
        </p:nvSpPr>
        <p:spPr>
          <a:xfrm>
            <a:off x="428625" y="2051144"/>
            <a:ext cx="8515350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ar-SA" b="1" dirty="0">
                <a:latin typeface="Tajawal" panose="00000500000000000000" pitchFamily="2" charset="-78"/>
                <a:cs typeface="Tajawal" panose="00000500000000000000" pitchFamily="2" charset="-78"/>
              </a:rPr>
              <a:t>150 ريال</a:t>
            </a:r>
            <a:endParaRPr lang="en-US" b="1" dirty="0">
              <a:latin typeface="Tajawal" panose="00000500000000000000" pitchFamily="2" charset="-78"/>
              <a:ea typeface="Calibri" panose="020F0502020204030204" pitchFamily="34" charset="0"/>
              <a:cs typeface="Tajawal" panose="00000500000000000000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2100" y="4736783"/>
            <a:ext cx="8651875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ar-SA" b="1" dirty="0">
                <a:latin typeface="Tajawal" panose="00000500000000000000" pitchFamily="2" charset="-78"/>
                <a:cs typeface="Tajawal" panose="00000500000000000000" pitchFamily="2" charset="-78"/>
              </a:rPr>
              <a:t>300 ريال</a:t>
            </a:r>
            <a:endParaRPr lang="en-US" b="1" dirty="0">
              <a:latin typeface="Tajawal" panose="00000500000000000000" pitchFamily="2" charset="-78"/>
              <a:ea typeface="Calibri" panose="020F0502020204030204" pitchFamily="34" charset="0"/>
              <a:cs typeface="Tajawal" panose="00000500000000000000" pitchFamily="2" charset="-78"/>
            </a:endParaRPr>
          </a:p>
        </p:txBody>
      </p:sp>
      <p:sp>
        <p:nvSpPr>
          <p:cNvPr id="9" name="Right Arrow 8"/>
          <p:cNvSpPr/>
          <p:nvPr/>
        </p:nvSpPr>
        <p:spPr>
          <a:xfrm rot="5400000">
            <a:off x="3717923" y="3317230"/>
            <a:ext cx="1647825" cy="7594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100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9C81C74-0BEE-C12E-285F-37072E8851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8837" y="1066800"/>
            <a:ext cx="6818435" cy="1041889"/>
          </a:xfrm>
        </p:spPr>
        <p:txBody>
          <a:bodyPr anchor="b">
            <a:normAutofit/>
          </a:bodyPr>
          <a:lstStyle/>
          <a:p>
            <a:r>
              <a:rPr lang="ar-SA" sz="3300" b="1" dirty="0">
                <a:solidFill>
                  <a:srgbClr val="FF0000"/>
                </a:solidFill>
              </a:rPr>
              <a:t>الخطة التشغيلية لعام 2026</a:t>
            </a:r>
            <a:endParaRPr lang="ar-SA" sz="3300" dirty="0">
              <a:solidFill>
                <a:srgbClr val="FF0000"/>
              </a:solidFill>
            </a:endParaRPr>
          </a:p>
        </p:txBody>
      </p:sp>
      <p:pic>
        <p:nvPicPr>
          <p:cNvPr id="7" name="صورة 6" descr="صورة تحتوي على الرسومات, التلون, فن, التصميم&#10;&#10;قد يكون المحتوى الذي تم إنشاؤه بواسطة الذكاء الاصطناعي غير صحيح.">
            <a:extLst>
              <a:ext uri="{FF2B5EF4-FFF2-40B4-BE49-F238E27FC236}">
                <a16:creationId xmlns:a16="http://schemas.microsoft.com/office/drawing/2014/main" id="{80F1A004-8B04-D81D-9EAF-26C0C60021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490" y="903731"/>
            <a:ext cx="1028955" cy="995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255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ar-SA" dirty="0">
                <a:latin typeface="Tajawal" panose="00000500000000000000" pitchFamily="2" charset="-78"/>
                <a:cs typeface="Tajawal" panose="00000500000000000000" pitchFamily="2" charset="-78"/>
              </a:rPr>
              <a:t>الأهداف التشغيلية لعام 2026م</a:t>
            </a:r>
            <a:endParaRPr lang="en-US" dirty="0">
              <a:latin typeface="Tajawal" panose="00000500000000000000" pitchFamily="2" charset="-78"/>
              <a:cs typeface="Tajawal" panose="000005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ar-SA" sz="2400" b="1" dirty="0">
                <a:latin typeface="Tajawal" panose="00000500000000000000" pitchFamily="2" charset="-78"/>
                <a:cs typeface="Tajawal" panose="00000500000000000000" pitchFamily="2" charset="-78"/>
              </a:rPr>
              <a:t>أتمتة أنظمة الجمعية</a:t>
            </a:r>
          </a:p>
          <a:p>
            <a:pPr algn="r" rtl="1"/>
            <a:r>
              <a:rPr lang="ar-SA" sz="2400" b="1" dirty="0">
                <a:latin typeface="Tajawal" panose="00000500000000000000" pitchFamily="2" charset="-78"/>
                <a:cs typeface="Tajawal" panose="00000500000000000000" pitchFamily="2" charset="-78"/>
              </a:rPr>
              <a:t>صيانة وتطوير البنية التحتية</a:t>
            </a:r>
          </a:p>
          <a:p>
            <a:pPr algn="r" rtl="1"/>
            <a:r>
              <a:rPr lang="ar-SA" sz="2400" b="1" dirty="0">
                <a:latin typeface="Tajawal" panose="00000500000000000000" pitchFamily="2" charset="-78"/>
                <a:cs typeface="Tajawal" panose="00000500000000000000" pitchFamily="2" charset="-78"/>
              </a:rPr>
              <a:t>تعزيز الشراكات المجتمعية</a:t>
            </a:r>
          </a:p>
          <a:p>
            <a:pPr algn="r" rtl="1"/>
            <a:r>
              <a:rPr lang="ar-SA" sz="2400" b="1" dirty="0">
                <a:latin typeface="Tajawal" panose="00000500000000000000" pitchFamily="2" charset="-78"/>
                <a:cs typeface="Tajawal" panose="00000500000000000000" pitchFamily="2" charset="-78"/>
              </a:rPr>
              <a:t>تفعيل النشر الإعلامي وإبراز أنشطة الجمعية للمجتمع</a:t>
            </a:r>
          </a:p>
          <a:p>
            <a:pPr algn="r" rtl="1"/>
            <a:r>
              <a:rPr lang="ar-SA" sz="2400" b="1" dirty="0">
                <a:latin typeface="Tajawal" panose="00000500000000000000" pitchFamily="2" charset="-78"/>
                <a:cs typeface="Tajawal" panose="00000500000000000000" pitchFamily="2" charset="-78"/>
              </a:rPr>
              <a:t>تفعيل ممارسات الشفافية والإفصاح</a:t>
            </a:r>
            <a:endParaRPr lang="en-US" sz="2400" b="1" dirty="0">
              <a:latin typeface="Tajawal" panose="00000500000000000000" pitchFamily="2" charset="-78"/>
              <a:cs typeface="Tajawal" panose="00000500000000000000" pitchFamily="2" charset="-78"/>
            </a:endParaRPr>
          </a:p>
          <a:p>
            <a:pPr algn="r" rtl="1"/>
            <a:r>
              <a:rPr lang="ar-SA" sz="2400" b="1" dirty="0">
                <a:latin typeface="Tajawal" panose="00000500000000000000" pitchFamily="2" charset="-78"/>
                <a:cs typeface="Tajawal" panose="00000500000000000000" pitchFamily="2" charset="-78"/>
              </a:rPr>
              <a:t>تعريف أصحاب العلاقة بسياسات ولوائح الجمعية</a:t>
            </a:r>
            <a:endParaRPr lang="en-US" sz="2400" b="1" dirty="0">
              <a:latin typeface="Tajawal" panose="00000500000000000000" pitchFamily="2" charset="-78"/>
              <a:cs typeface="Tajawal" panose="00000500000000000000" pitchFamily="2" charset="-78"/>
            </a:endParaRPr>
          </a:p>
          <a:p>
            <a:pPr algn="r" rtl="1"/>
            <a:r>
              <a:rPr lang="ar-SA" sz="2400" b="1" dirty="0">
                <a:latin typeface="Tajawal" panose="00000500000000000000" pitchFamily="2" charset="-78"/>
                <a:cs typeface="Tajawal" panose="00000500000000000000" pitchFamily="2" charset="-78"/>
              </a:rPr>
              <a:t>تطوير التنظيم الداخلي</a:t>
            </a:r>
          </a:p>
        </p:txBody>
      </p:sp>
    </p:spTree>
    <p:extLst>
      <p:ext uri="{BB962C8B-B14F-4D97-AF65-F5344CB8AC3E}">
        <p14:creationId xmlns:p14="http://schemas.microsoft.com/office/powerpoint/2010/main" val="2149993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ar-SA" dirty="0">
                <a:latin typeface="Tajawal" panose="00000500000000000000" pitchFamily="2" charset="-78"/>
                <a:cs typeface="Tajawal" panose="00000500000000000000" pitchFamily="2" charset="-78"/>
              </a:rPr>
              <a:t>أمثلة على الإجراءات للأهداف التشغيلية</a:t>
            </a:r>
            <a:endParaRPr lang="en-US" dirty="0">
              <a:latin typeface="Tajawal" panose="00000500000000000000" pitchFamily="2" charset="-78"/>
              <a:cs typeface="Tajawal" panose="000005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ar-SA" sz="2400" b="1" dirty="0">
                <a:latin typeface="Tajawal" panose="00000500000000000000" pitchFamily="2" charset="-78"/>
                <a:cs typeface="Tajawal" panose="00000500000000000000" pitchFamily="2" charset="-78"/>
              </a:rPr>
              <a:t>أتمتة أنظمة الجمعية</a:t>
            </a:r>
            <a:r>
              <a:rPr lang="en-US" sz="2400" b="1" dirty="0">
                <a:latin typeface="Tajawal" panose="00000500000000000000" pitchFamily="2" charset="-78"/>
                <a:cs typeface="Tajawal" panose="00000500000000000000" pitchFamily="2" charset="-78"/>
              </a:rPr>
              <a:t>:</a:t>
            </a:r>
          </a:p>
          <a:p>
            <a:pPr lvl="1" algn="r" rtl="1"/>
            <a:r>
              <a:rPr lang="ar-SA" sz="2000" b="1" dirty="0">
                <a:latin typeface="Tajawal" panose="00000500000000000000" pitchFamily="2" charset="-78"/>
                <a:cs typeface="Tajawal" panose="00000500000000000000" pitchFamily="2" charset="-78"/>
              </a:rPr>
              <a:t>انشاء ارشيف الكتروني لجميع ملفات الجمعية منذ تأسيسها</a:t>
            </a:r>
            <a:endParaRPr lang="en-US" sz="2000" b="1" dirty="0">
              <a:latin typeface="Tajawal" panose="00000500000000000000" pitchFamily="2" charset="-78"/>
              <a:cs typeface="Tajawal" panose="00000500000000000000" pitchFamily="2" charset="-78"/>
            </a:endParaRPr>
          </a:p>
          <a:p>
            <a:pPr algn="r" rtl="1"/>
            <a:endParaRPr lang="en-US" sz="2000" b="1" dirty="0">
              <a:latin typeface="Tajawal" panose="00000500000000000000" pitchFamily="2" charset="-78"/>
              <a:cs typeface="Tajawal" panose="00000500000000000000" pitchFamily="2" charset="-78"/>
            </a:endParaRPr>
          </a:p>
          <a:p>
            <a:pPr algn="r" rtl="1"/>
            <a:r>
              <a:rPr lang="ar-SA" sz="2400" b="1" dirty="0">
                <a:latin typeface="Tajawal" panose="00000500000000000000" pitchFamily="2" charset="-78"/>
                <a:cs typeface="Tajawal" panose="00000500000000000000" pitchFamily="2" charset="-78"/>
              </a:rPr>
              <a:t>صيانة وتطوير البنية التحتية:</a:t>
            </a:r>
          </a:p>
          <a:p>
            <a:pPr lvl="1" algn="r" rtl="1"/>
            <a:r>
              <a:rPr lang="ar-SA" sz="2000" b="1" dirty="0">
                <a:latin typeface="Tajawal" panose="00000500000000000000" pitchFamily="2" charset="-78"/>
                <a:cs typeface="Tajawal" panose="00000500000000000000" pitchFamily="2" charset="-78"/>
              </a:rPr>
              <a:t>البدء بالمرحلة الأولى لبناء المقر الاداري (مرحلة العظم)</a:t>
            </a:r>
          </a:p>
          <a:p>
            <a:pPr algn="r" rtl="1"/>
            <a:endParaRPr lang="en-US" sz="2400" b="1" dirty="0">
              <a:latin typeface="Tajawal" panose="00000500000000000000" pitchFamily="2" charset="-78"/>
              <a:cs typeface="Tajawal" panose="00000500000000000000" pitchFamily="2" charset="-78"/>
            </a:endParaRPr>
          </a:p>
          <a:p>
            <a:pPr algn="r" rtl="1"/>
            <a:r>
              <a:rPr lang="ar-SA" sz="2400" b="1" dirty="0">
                <a:latin typeface="Tajawal" panose="00000500000000000000" pitchFamily="2" charset="-78"/>
                <a:cs typeface="Tajawal" panose="00000500000000000000" pitchFamily="2" charset="-78"/>
              </a:rPr>
              <a:t>تفعيل النشر الإعلامي وإبراز أنشطة الجمعية للمجتمع:</a:t>
            </a:r>
          </a:p>
          <a:p>
            <a:pPr lvl="1" algn="r" rtl="1"/>
            <a:r>
              <a:rPr lang="ar-SA" sz="2000" b="1" dirty="0">
                <a:latin typeface="Tajawal" panose="00000500000000000000" pitchFamily="2" charset="-78"/>
                <a:cs typeface="Tajawal" panose="00000500000000000000" pitchFamily="2" charset="-78"/>
              </a:rPr>
              <a:t>استقطاب الطاقات من أصحاب المهارات الإعلامية والتصميم</a:t>
            </a:r>
          </a:p>
        </p:txBody>
      </p:sp>
    </p:spTree>
    <p:extLst>
      <p:ext uri="{BB962C8B-B14F-4D97-AF65-F5344CB8AC3E}">
        <p14:creationId xmlns:p14="http://schemas.microsoft.com/office/powerpoint/2010/main" val="1037732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ar-SA" dirty="0">
                <a:latin typeface="Tajawal" panose="00000500000000000000" pitchFamily="2" charset="-78"/>
                <a:cs typeface="Tajawal" panose="00000500000000000000" pitchFamily="2" charset="-78"/>
              </a:rPr>
              <a:t>أمثلة على الإجراءات للأهداف التشغيلية</a:t>
            </a:r>
            <a:endParaRPr lang="en-US" dirty="0">
              <a:latin typeface="Tajawal" panose="00000500000000000000" pitchFamily="2" charset="-78"/>
              <a:cs typeface="Tajawal" panose="000005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ar-SA" sz="2400" b="1" dirty="0">
                <a:latin typeface="Tajawal" panose="00000500000000000000" pitchFamily="2" charset="-78"/>
                <a:cs typeface="Tajawal" panose="00000500000000000000" pitchFamily="2" charset="-78"/>
              </a:rPr>
              <a:t>تفعيل ممارسات الشفافية والإفصاح:</a:t>
            </a:r>
          </a:p>
          <a:p>
            <a:pPr lvl="1" algn="r" rtl="1"/>
            <a:r>
              <a:rPr lang="ar-SA" sz="2000" b="1" dirty="0">
                <a:latin typeface="Tajawal" panose="00000500000000000000" pitchFamily="2" charset="-78"/>
                <a:cs typeface="Tajawal" panose="00000500000000000000" pitchFamily="2" charset="-78"/>
              </a:rPr>
              <a:t>نشر الإقرارات المالية للمجتمع بشكل دوري</a:t>
            </a:r>
            <a:endParaRPr lang="en-US" sz="2000" b="1" dirty="0">
              <a:latin typeface="Tajawal" panose="00000500000000000000" pitchFamily="2" charset="-78"/>
              <a:ea typeface="Calibri" panose="020F0502020204030204" pitchFamily="34" charset="0"/>
              <a:cs typeface="Tajawal" panose="00000500000000000000" pitchFamily="2" charset="-78"/>
            </a:endParaRPr>
          </a:p>
          <a:p>
            <a:pPr lvl="1" algn="r" rtl="1"/>
            <a:endParaRPr lang="en-US" sz="2000" b="1" dirty="0">
              <a:latin typeface="Tajawal" panose="00000500000000000000" pitchFamily="2" charset="-78"/>
              <a:cs typeface="Tajawal" panose="00000500000000000000" pitchFamily="2" charset="-78"/>
            </a:endParaRPr>
          </a:p>
          <a:p>
            <a:pPr algn="r" rtl="1"/>
            <a:r>
              <a:rPr lang="ar-SA" sz="2400" b="1" dirty="0">
                <a:latin typeface="Tajawal" panose="00000500000000000000" pitchFamily="2" charset="-78"/>
                <a:cs typeface="Tajawal" panose="00000500000000000000" pitchFamily="2" charset="-78"/>
              </a:rPr>
              <a:t>تعريف أصحاب العلاقة بسياسات ولوائح الجمعية:</a:t>
            </a:r>
          </a:p>
          <a:p>
            <a:pPr lvl="1" algn="r" rtl="1"/>
            <a:r>
              <a:rPr lang="ar-SA" sz="2000" b="1" dirty="0">
                <a:latin typeface="Tajawal" panose="00000500000000000000" pitchFamily="2" charset="-78"/>
                <a:cs typeface="Tajawal" panose="00000500000000000000" pitchFamily="2" charset="-78"/>
              </a:rPr>
              <a:t>اقامة ديوانية الجمعية بشكل دوري </a:t>
            </a:r>
            <a:endParaRPr lang="en-US" sz="2000" b="1" dirty="0">
              <a:latin typeface="Tajawal" panose="00000500000000000000" pitchFamily="2" charset="-78"/>
              <a:ea typeface="Calibri" panose="020F0502020204030204" pitchFamily="34" charset="0"/>
              <a:cs typeface="Tajawal" panose="00000500000000000000" pitchFamily="2" charset="-78"/>
            </a:endParaRPr>
          </a:p>
          <a:p>
            <a:pPr marL="457200" lvl="1" indent="0" algn="r" rtl="1">
              <a:buNone/>
            </a:pPr>
            <a:endParaRPr lang="en-US" sz="2000" b="1" dirty="0">
              <a:latin typeface="Tajawal" panose="00000500000000000000" pitchFamily="2" charset="-78"/>
              <a:cs typeface="Tajawal" panose="00000500000000000000" pitchFamily="2" charset="-78"/>
            </a:endParaRPr>
          </a:p>
          <a:p>
            <a:pPr algn="r" rtl="1"/>
            <a:r>
              <a:rPr lang="ar-SA" sz="2400" b="1" dirty="0">
                <a:latin typeface="Tajawal" panose="00000500000000000000" pitchFamily="2" charset="-78"/>
                <a:cs typeface="Tajawal" panose="00000500000000000000" pitchFamily="2" charset="-78"/>
              </a:rPr>
              <a:t>تطوير التنظيم الداخلي:</a:t>
            </a:r>
          </a:p>
          <a:p>
            <a:pPr lvl="1" algn="r" rtl="1"/>
            <a:r>
              <a:rPr lang="ar-SA" sz="2000" b="1" dirty="0">
                <a:latin typeface="Tajawal" panose="00000500000000000000" pitchFamily="2" charset="-78"/>
                <a:cs typeface="Tajawal" panose="00000500000000000000" pitchFamily="2" charset="-78"/>
              </a:rPr>
              <a:t>مراجعة السياسات الداخلية واللوائح والتأكد من الالتزام بها</a:t>
            </a:r>
            <a:endParaRPr lang="en-US" sz="2000" b="1" dirty="0">
              <a:latin typeface="Tajawal" panose="00000500000000000000" pitchFamily="2" charset="-78"/>
              <a:ea typeface="Calibri" panose="020F0502020204030204" pitchFamily="34" charset="0"/>
              <a:cs typeface="Tajawal" panose="000005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026461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عنصر نائب للمحتوى 4" descr="صورة تحتوي على شكل, ميدان/ مربع, تناظر, فن&#10;&#10;قد يكون المحتوى الذي تم إنشاؤه بواسطة الذكاء الاصطناعي غير صحيح.">
            <a:extLst>
              <a:ext uri="{FF2B5EF4-FFF2-40B4-BE49-F238E27FC236}">
                <a16:creationId xmlns:a16="http://schemas.microsoft.com/office/drawing/2014/main" id="{6C764AA4-2272-D012-36DF-064522760D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886" y="630195"/>
            <a:ext cx="5844746" cy="5004485"/>
          </a:xfrm>
        </p:spPr>
      </p:pic>
    </p:spTree>
    <p:extLst>
      <p:ext uri="{BB962C8B-B14F-4D97-AF65-F5344CB8AC3E}">
        <p14:creationId xmlns:p14="http://schemas.microsoft.com/office/powerpoint/2010/main" val="26907660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rtl="1"/>
            <a:r>
              <a:rPr lang="ar-SA" sz="2400" b="1" dirty="0">
                <a:solidFill>
                  <a:srgbClr val="FF0000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التقرير الاداري لجمعية الجش الخيرية لعام 2024</a:t>
            </a:r>
            <a:endParaRPr lang="en-US" sz="2400" dirty="0">
              <a:latin typeface="Tajawal" panose="00000500000000000000" pitchFamily="2" charset="-78"/>
              <a:cs typeface="Tajawal" panose="000005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0038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9C81C74-0BEE-C12E-285F-37072E8851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69985" y="1"/>
            <a:ext cx="9091247" cy="1389185"/>
          </a:xfrm>
        </p:spPr>
        <p:txBody>
          <a:bodyPr anchor="b">
            <a:normAutofit/>
          </a:bodyPr>
          <a:lstStyle/>
          <a:p>
            <a:pPr algn="r" rtl="1"/>
            <a:r>
              <a:rPr lang="ar-SA" sz="2400" b="1" dirty="0">
                <a:solidFill>
                  <a:srgbClr val="FF0000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التقرير الاداري لجمعية الجش الخيرية لعام 2024</a:t>
            </a:r>
            <a:br>
              <a:rPr lang="en-US" sz="2400" dirty="0">
                <a:solidFill>
                  <a:srgbClr val="FF0000"/>
                </a:solidFill>
                <a:latin typeface="Tajawal" panose="00000500000000000000" pitchFamily="2" charset="-78"/>
                <a:cs typeface="Tajawal" panose="00000500000000000000" pitchFamily="2" charset="-78"/>
              </a:rPr>
            </a:br>
            <a:endParaRPr lang="ar-SA" sz="2400" dirty="0">
              <a:solidFill>
                <a:srgbClr val="FF0000"/>
              </a:solidFill>
              <a:latin typeface="Tajawal" panose="00000500000000000000" pitchFamily="2" charset="-78"/>
              <a:cs typeface="Tajawal" panose="00000500000000000000" pitchFamily="2" charset="-78"/>
            </a:endParaRP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352E1102-7165-A69D-5163-4E64DE5A37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9099" y="2110155"/>
            <a:ext cx="8502163" cy="4478286"/>
          </a:xfrm>
        </p:spPr>
        <p:txBody>
          <a:bodyPr>
            <a:normAutofit/>
          </a:bodyPr>
          <a:lstStyle/>
          <a:p>
            <a:pPr marL="571500" indent="-571500" algn="r" rtl="1">
              <a:buFont typeface="Arial" panose="020B0604020202020204" pitchFamily="34" charset="0"/>
              <a:buChar char="•"/>
            </a:pPr>
            <a:r>
              <a:rPr lang="ar-SA" sz="2400" b="1" dirty="0">
                <a:latin typeface="Tajawal" panose="00000500000000000000" pitchFamily="2" charset="-78"/>
                <a:cs typeface="Tajawal" panose="00000500000000000000" pitchFamily="2" charset="-78"/>
              </a:rPr>
              <a:t>التأسيس الرسمي: 16 / 11 / 1981م</a:t>
            </a:r>
          </a:p>
          <a:p>
            <a:pPr marL="571500" indent="-571500" algn="r" rtl="1">
              <a:buFont typeface="Arial" panose="020B0604020202020204" pitchFamily="34" charset="0"/>
              <a:buChar char="•"/>
            </a:pPr>
            <a:r>
              <a:rPr lang="ar-SA" sz="2400" b="1" dirty="0">
                <a:latin typeface="Tajawal" panose="00000500000000000000" pitchFamily="2" charset="-78"/>
                <a:cs typeface="Tajawal" panose="00000500000000000000" pitchFamily="2" charset="-78"/>
              </a:rPr>
              <a:t>رقم الاعتماد: 43</a:t>
            </a:r>
          </a:p>
          <a:p>
            <a:pPr marL="571500" indent="-571500" algn="r" rtl="1">
              <a:buFont typeface="Arial" panose="020B0604020202020204" pitchFamily="34" charset="0"/>
              <a:buChar char="•"/>
            </a:pPr>
            <a:r>
              <a:rPr lang="ar-SA" sz="2400" b="1" dirty="0">
                <a:latin typeface="Tajawal" panose="00000500000000000000" pitchFamily="2" charset="-78"/>
                <a:cs typeface="Tajawal" panose="00000500000000000000" pitchFamily="2" charset="-78"/>
              </a:rPr>
              <a:t>جهات الإشراف:</a:t>
            </a:r>
          </a:p>
          <a:p>
            <a:pPr marL="1028700" lvl="1" indent="-571500" algn="r" rtl="1">
              <a:buFont typeface="Arial" panose="020B0604020202020204" pitchFamily="34" charset="0"/>
              <a:buChar char="•"/>
            </a:pPr>
            <a:r>
              <a:rPr lang="ar-SA" sz="2400" b="1" dirty="0">
                <a:latin typeface="Tajawal" panose="00000500000000000000" pitchFamily="2" charset="-78"/>
                <a:cs typeface="Tajawal" panose="00000500000000000000" pitchFamily="2" charset="-78"/>
              </a:rPr>
              <a:t>الإشراف الفني: وزارة الموارد البشرية والتنمية الاجتماعية</a:t>
            </a:r>
          </a:p>
          <a:p>
            <a:pPr marL="1028700" lvl="1" indent="-571500" algn="r" rtl="1">
              <a:buFont typeface="Arial" panose="020B0604020202020204" pitchFamily="34" charset="0"/>
              <a:buChar char="•"/>
            </a:pPr>
            <a:r>
              <a:rPr lang="ar-SA" sz="2400" b="1" dirty="0">
                <a:latin typeface="Tajawal" panose="00000500000000000000" pitchFamily="2" charset="-78"/>
                <a:cs typeface="Tajawal" panose="00000500000000000000" pitchFamily="2" charset="-78"/>
              </a:rPr>
              <a:t>الإشراف الإداري والمالي: المركز الوطني لتنمية القطاع غير الربحي</a:t>
            </a:r>
            <a:endParaRPr lang="en-US" sz="2400" b="1" dirty="0">
              <a:latin typeface="Tajawal" panose="00000500000000000000" pitchFamily="2" charset="-78"/>
              <a:cs typeface="Tajawal" panose="00000500000000000000" pitchFamily="2" charset="-78"/>
            </a:endParaRPr>
          </a:p>
          <a:p>
            <a:pPr algn="r" rtl="1"/>
            <a:endParaRPr lang="ar-SA" sz="2400" dirty="0">
              <a:solidFill>
                <a:schemeClr val="tx2"/>
              </a:solidFill>
              <a:latin typeface="Tajawal" panose="00000500000000000000" pitchFamily="2" charset="-78"/>
              <a:cs typeface="Tajawal" panose="000005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627744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6D65F0C-2ED9-A7B4-5B6A-B920D4F1C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525" y="847725"/>
            <a:ext cx="8001000" cy="2933700"/>
          </a:xfrm>
        </p:spPr>
        <p:txBody>
          <a:bodyPr anchor="b">
            <a:normAutofit/>
          </a:bodyPr>
          <a:lstStyle/>
          <a:p>
            <a:pPr algn="r" rtl="1"/>
            <a:r>
              <a:rPr lang="ar-SA" sz="2400" dirty="0">
                <a:solidFill>
                  <a:srgbClr val="FF0000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الرؤية</a:t>
            </a:r>
            <a:br>
              <a:rPr lang="en-US" sz="2400" dirty="0">
                <a:latin typeface="Tajawal" panose="00000500000000000000" pitchFamily="2" charset="-78"/>
                <a:cs typeface="Tajawal" panose="00000500000000000000" pitchFamily="2" charset="-78"/>
              </a:rPr>
            </a:br>
            <a:r>
              <a:rPr lang="ar-SA" sz="2400" dirty="0">
                <a:latin typeface="Tajawal" panose="00000500000000000000" pitchFamily="2" charset="-78"/>
                <a:cs typeface="Tajawal" panose="00000500000000000000" pitchFamily="2" charset="-78"/>
              </a:rPr>
              <a:t>الريادة في تقديم الخدمات الاجتماعية والتكافل الاجتماعي لمساعدة الفقراء والمحتاجين والأيتام وأسرهم.</a:t>
            </a:r>
            <a:br>
              <a:rPr lang="ar-SA" sz="2400" dirty="0">
                <a:latin typeface="Tajawal" panose="00000500000000000000" pitchFamily="2" charset="-78"/>
                <a:cs typeface="Tajawal" panose="00000500000000000000" pitchFamily="2" charset="-78"/>
              </a:rPr>
            </a:br>
            <a:br>
              <a:rPr lang="en-US" sz="2400" dirty="0">
                <a:latin typeface="Tajawal" panose="00000500000000000000" pitchFamily="2" charset="-78"/>
                <a:cs typeface="Tajawal" panose="00000500000000000000" pitchFamily="2" charset="-78"/>
              </a:rPr>
            </a:br>
            <a:r>
              <a:rPr lang="ar-SA" sz="2400" dirty="0">
                <a:solidFill>
                  <a:srgbClr val="FF0000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الرسالة</a:t>
            </a:r>
            <a:br>
              <a:rPr lang="en-US" sz="2400" dirty="0">
                <a:latin typeface="Tajawal" panose="00000500000000000000" pitchFamily="2" charset="-78"/>
                <a:cs typeface="Tajawal" panose="00000500000000000000" pitchFamily="2" charset="-78"/>
              </a:rPr>
            </a:br>
            <a:r>
              <a:rPr lang="ar-SA" sz="2400" dirty="0">
                <a:latin typeface="Tajawal" panose="00000500000000000000" pitchFamily="2" charset="-78"/>
                <a:cs typeface="Tajawal" panose="00000500000000000000" pitchFamily="2" charset="-78"/>
              </a:rPr>
              <a:t>جمعية خيرية تسعى لتقديم خدمات اجتماعية وتكافلية مميزة من خلال برامج وأنشطة مختلفة.</a:t>
            </a:r>
            <a:endParaRPr lang="ar-SA" sz="2400" dirty="0">
              <a:solidFill>
                <a:schemeClr val="tx2"/>
              </a:solidFill>
              <a:latin typeface="Tajawal" panose="00000500000000000000" pitchFamily="2" charset="-78"/>
              <a:cs typeface="Tajawal" panose="000005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932233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BDEA32A-A938-2C5E-4DFF-DAA0E5C24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1400" y="59930"/>
            <a:ext cx="6654800" cy="968770"/>
          </a:xfrm>
        </p:spPr>
        <p:txBody>
          <a:bodyPr anchor="b">
            <a:noAutofit/>
          </a:bodyPr>
          <a:lstStyle/>
          <a:p>
            <a:pPr algn="r" rtl="1">
              <a:lnSpc>
                <a:spcPct val="250000"/>
              </a:lnSpc>
            </a:pPr>
            <a:r>
              <a:rPr lang="ar-SA" sz="2400" b="1" dirty="0">
                <a:solidFill>
                  <a:srgbClr val="FF0000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مجلس الإدارة</a:t>
            </a:r>
            <a:r>
              <a:rPr lang="en-US" sz="2400" b="1" dirty="0">
                <a:latin typeface="Tajawal" panose="00000500000000000000" pitchFamily="2" charset="-78"/>
                <a:cs typeface="Tajawal" panose="00000500000000000000" pitchFamily="2" charset="-78"/>
              </a:rPr>
              <a:t> - </a:t>
            </a:r>
            <a:r>
              <a:rPr lang="ar-SA" sz="2400" b="1" dirty="0">
                <a:latin typeface="Tajawal" panose="00000500000000000000" pitchFamily="2" charset="-78"/>
                <a:cs typeface="Tajawal" panose="00000500000000000000" pitchFamily="2" charset="-78"/>
              </a:rPr>
              <a:t>الدورة الإدارية رقم 13</a:t>
            </a:r>
          </a:p>
        </p:txBody>
      </p:sp>
      <p:graphicFrame>
        <p:nvGraphicFramePr>
          <p:cNvPr id="6" name="جدول 5">
            <a:extLst>
              <a:ext uri="{FF2B5EF4-FFF2-40B4-BE49-F238E27FC236}">
                <a16:creationId xmlns:a16="http://schemas.microsoft.com/office/drawing/2014/main" id="{F3E23EA7-8BF7-5D45-738E-49E9B370D5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7668989"/>
              </p:ext>
            </p:extLst>
          </p:nvPr>
        </p:nvGraphicFramePr>
        <p:xfrm>
          <a:off x="409576" y="1485900"/>
          <a:ext cx="8343899" cy="4244967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721233">
                  <a:extLst>
                    <a:ext uri="{9D8B030D-6E8A-4147-A177-3AD203B41FA5}">
                      <a16:colId xmlns:a16="http://schemas.microsoft.com/office/drawing/2014/main" val="3149175898"/>
                    </a:ext>
                  </a:extLst>
                </a:gridCol>
                <a:gridCol w="3122957">
                  <a:extLst>
                    <a:ext uri="{9D8B030D-6E8A-4147-A177-3AD203B41FA5}">
                      <a16:colId xmlns:a16="http://schemas.microsoft.com/office/drawing/2014/main" val="3065509274"/>
                    </a:ext>
                  </a:extLst>
                </a:gridCol>
                <a:gridCol w="4499709">
                  <a:extLst>
                    <a:ext uri="{9D8B030D-6E8A-4147-A177-3AD203B41FA5}">
                      <a16:colId xmlns:a16="http://schemas.microsoft.com/office/drawing/2014/main" val="1550462264"/>
                    </a:ext>
                  </a:extLst>
                </a:gridCol>
              </a:tblGrid>
              <a:tr h="427564">
                <a:tc>
                  <a:txBody>
                    <a:bodyPr/>
                    <a:lstStyle/>
                    <a:p>
                      <a:pPr algn="ctr" rtl="1"/>
                      <a:r>
                        <a:rPr lang="ar-SA" sz="1800" b="1" dirty="0"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800" b="1" dirty="0" err="1"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الإســــــم</a:t>
                      </a:r>
                      <a:endParaRPr lang="ar-SA" sz="1800" b="1" dirty="0">
                        <a:latin typeface="Tajawal" panose="00000500000000000000" pitchFamily="2" charset="-78"/>
                        <a:cs typeface="Tajawal" panose="000005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800" b="1" dirty="0"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المـنـصــب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0709541"/>
                  </a:ext>
                </a:extLst>
              </a:tr>
              <a:tr h="427564">
                <a:tc>
                  <a:txBody>
                    <a:bodyPr/>
                    <a:lstStyle/>
                    <a:p>
                      <a:pPr algn="ctr" rtl="1"/>
                      <a:r>
                        <a:rPr lang="ar-SA" sz="1800" b="1" dirty="0"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800" b="1" dirty="0"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مهدي علي آل مهنـــا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800" b="1" dirty="0"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رئيس مجلس الإدارة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1958715"/>
                  </a:ext>
                </a:extLst>
              </a:tr>
              <a:tr h="427564">
                <a:tc>
                  <a:txBody>
                    <a:bodyPr/>
                    <a:lstStyle/>
                    <a:p>
                      <a:pPr algn="ctr" rtl="1"/>
                      <a:r>
                        <a:rPr lang="ar-SA" sz="1800" b="1" dirty="0"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800" b="1" dirty="0"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محمد مصطفى سنبل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800" b="1" dirty="0"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نائب رئيس مجلس الإدارة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3950406"/>
                  </a:ext>
                </a:extLst>
              </a:tr>
              <a:tr h="427564">
                <a:tc>
                  <a:txBody>
                    <a:bodyPr/>
                    <a:lstStyle/>
                    <a:p>
                      <a:pPr algn="ctr" rtl="1"/>
                      <a:r>
                        <a:rPr lang="ar-SA" sz="1800" b="1" dirty="0"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800" b="1" dirty="0"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حبيب أحمد آل سالم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800" b="1" dirty="0"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عضو مجلس الإدارة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3429886"/>
                  </a:ext>
                </a:extLst>
              </a:tr>
              <a:tr h="427564">
                <a:tc>
                  <a:txBody>
                    <a:bodyPr/>
                    <a:lstStyle/>
                    <a:p>
                      <a:pPr algn="ctr" rtl="1"/>
                      <a:r>
                        <a:rPr lang="ar-SA" sz="1800" b="1" dirty="0"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800" b="1" dirty="0"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سجاد مصطفى آل سنبل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800" b="1" dirty="0"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عضو مجلس الإدارة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2336650"/>
                  </a:ext>
                </a:extLst>
              </a:tr>
              <a:tr h="427564">
                <a:tc>
                  <a:txBody>
                    <a:bodyPr/>
                    <a:lstStyle/>
                    <a:p>
                      <a:pPr algn="ctr" rtl="1"/>
                      <a:r>
                        <a:rPr lang="ar-SA" sz="1800" b="1" dirty="0"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800" b="1" dirty="0"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سعيد علي آل مهنا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800" b="1" dirty="0"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عضو مجلس الإدارة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7017758"/>
                  </a:ext>
                </a:extLst>
              </a:tr>
              <a:tr h="396891">
                <a:tc>
                  <a:txBody>
                    <a:bodyPr/>
                    <a:lstStyle/>
                    <a:p>
                      <a:pPr algn="ctr" rtl="1"/>
                      <a:r>
                        <a:rPr lang="ar-SA" sz="1800" b="1" dirty="0"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800" b="1" dirty="0"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علي حسين آل ضاحي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800" b="1" kern="1200" dirty="0">
                          <a:solidFill>
                            <a:schemeClr val="dk1"/>
                          </a:solidFill>
                          <a:effectLst/>
                          <a:latin typeface="Tajawal" panose="00000500000000000000" pitchFamily="2" charset="-78"/>
                          <a:ea typeface="+mn-ea"/>
                          <a:cs typeface="Tajawal" panose="00000500000000000000" pitchFamily="2" charset="-78"/>
                        </a:rPr>
                        <a:t>عضو مجلس الإدارة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Tajawal" panose="00000500000000000000" pitchFamily="2" charset="-78"/>
                          <a:ea typeface="+mn-ea"/>
                          <a:cs typeface="Tajawal" panose="00000500000000000000" pitchFamily="2" charset="-78"/>
                        </a:rPr>
                        <a:t> </a:t>
                      </a:r>
                      <a:r>
                        <a:rPr lang="ar-SA" sz="1800" b="1" kern="1200" dirty="0">
                          <a:solidFill>
                            <a:schemeClr val="dk1"/>
                          </a:solidFill>
                          <a:effectLst/>
                          <a:latin typeface="Tajawal" panose="00000500000000000000" pitchFamily="2" charset="-78"/>
                          <a:ea typeface="+mn-ea"/>
                          <a:cs typeface="Tajawal" panose="00000500000000000000" pitchFamily="2" charset="-78"/>
                        </a:rPr>
                        <a:t>(</a:t>
                      </a:r>
                      <a:r>
                        <a:rPr lang="ar-SA" sz="1600" b="1" kern="1200" dirty="0">
                          <a:solidFill>
                            <a:schemeClr val="dk1"/>
                          </a:solidFill>
                          <a:effectLst/>
                          <a:latin typeface="Tajawal" panose="00000500000000000000" pitchFamily="2" charset="-78"/>
                          <a:ea typeface="+mn-ea"/>
                          <a:cs typeface="Tajawal" panose="00000500000000000000" pitchFamily="2" charset="-78"/>
                        </a:rPr>
                        <a:t>من تاريخ 16/4/2024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Tajawal" panose="00000500000000000000" pitchFamily="2" charset="-78"/>
                          <a:ea typeface="+mn-ea"/>
                          <a:cs typeface="Tajawal" panose="00000500000000000000" pitchFamily="2" charset="-78"/>
                        </a:rPr>
                        <a:t>(</a:t>
                      </a:r>
                      <a:endParaRPr lang="ar-SA" sz="1800" b="1" dirty="0">
                        <a:latin typeface="Tajawal" panose="00000500000000000000" pitchFamily="2" charset="-78"/>
                        <a:cs typeface="Tajawal" panose="000005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4589273"/>
                  </a:ext>
                </a:extLst>
              </a:tr>
              <a:tr h="427564">
                <a:tc>
                  <a:txBody>
                    <a:bodyPr/>
                    <a:lstStyle/>
                    <a:p>
                      <a:pPr algn="ctr" rtl="1"/>
                      <a:r>
                        <a:rPr lang="ar-SA" sz="1800" b="1" dirty="0"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800" b="1" dirty="0"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علي عيسى القنيص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800" b="1" dirty="0"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عضو مجلس الإدارة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3468980"/>
                  </a:ext>
                </a:extLst>
              </a:tr>
              <a:tr h="427564">
                <a:tc>
                  <a:txBody>
                    <a:bodyPr/>
                    <a:lstStyle/>
                    <a:p>
                      <a:pPr algn="ctr" rtl="1"/>
                      <a:r>
                        <a:rPr lang="ar-SA" sz="1800" b="1" dirty="0"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800" b="1" dirty="0"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فاضل منصور آل حمد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800" b="1" dirty="0"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عضو مجلس الإدارة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6844786"/>
                  </a:ext>
                </a:extLst>
              </a:tr>
              <a:tr h="427564">
                <a:tc>
                  <a:txBody>
                    <a:bodyPr/>
                    <a:lstStyle/>
                    <a:p>
                      <a:pPr algn="ctr" rtl="1"/>
                      <a:r>
                        <a:rPr lang="ar-SA" sz="1800" b="1" dirty="0"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800" b="1" dirty="0"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محمد أديب </a:t>
                      </a:r>
                      <a:r>
                        <a:rPr lang="ar-SA" sz="1800" b="1" dirty="0" err="1"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المغاسلة</a:t>
                      </a:r>
                      <a:endParaRPr lang="ar-SA" sz="1800" b="1" dirty="0">
                        <a:latin typeface="Tajawal" panose="00000500000000000000" pitchFamily="2" charset="-78"/>
                        <a:cs typeface="Tajawal" panose="000005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800" b="1" dirty="0"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عضو مجلس الإدارة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36535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89951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751" y="0"/>
            <a:ext cx="62664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5885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884841F8-47AB-CE73-F9C7-4FBA16DBC881}"/>
              </a:ext>
            </a:extLst>
          </p:cNvPr>
          <p:cNvSpPr txBox="1"/>
          <p:nvPr/>
        </p:nvSpPr>
        <p:spPr>
          <a:xfrm>
            <a:off x="2209799" y="663321"/>
            <a:ext cx="467266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rgbClr val="FF0000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أرقام وإحصائيات</a:t>
            </a:r>
          </a:p>
        </p:txBody>
      </p:sp>
      <p:sp>
        <p:nvSpPr>
          <p:cNvPr id="6" name="Round Diagonal Corner Rectangle 5"/>
          <p:cNvSpPr/>
          <p:nvPr/>
        </p:nvSpPr>
        <p:spPr>
          <a:xfrm>
            <a:off x="6000336" y="3268517"/>
            <a:ext cx="2467389" cy="1009134"/>
          </a:xfrm>
          <a:prstGeom prst="round2DiagRect">
            <a:avLst/>
          </a:prstGeom>
          <a:solidFill>
            <a:srgbClr val="14508A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latin typeface="Tajawal" panose="00000500000000000000" pitchFamily="2" charset="-78"/>
                <a:cs typeface="Tajawal" panose="00000500000000000000" pitchFamily="2" charset="-78"/>
              </a:rPr>
              <a:t>38</a:t>
            </a:r>
          </a:p>
          <a:p>
            <a:pPr algn="ctr"/>
            <a:r>
              <a:rPr lang="ar-SA" sz="2000" b="1" dirty="0">
                <a:latin typeface="Tajawal" panose="00000500000000000000" pitchFamily="2" charset="-78"/>
                <a:cs typeface="Tajawal" panose="00000500000000000000" pitchFamily="2" charset="-78"/>
              </a:rPr>
              <a:t>عدد الاجتماعات</a:t>
            </a:r>
            <a:endParaRPr lang="en-US" sz="2000" b="1" dirty="0">
              <a:latin typeface="Tajawal" panose="00000500000000000000" pitchFamily="2" charset="-78"/>
              <a:cs typeface="Tajawal" panose="00000500000000000000" pitchFamily="2" charset="-78"/>
            </a:endParaRPr>
          </a:p>
        </p:txBody>
      </p:sp>
      <p:sp>
        <p:nvSpPr>
          <p:cNvPr id="7" name="Round Diagonal Corner Rectangle 6"/>
          <p:cNvSpPr/>
          <p:nvPr/>
        </p:nvSpPr>
        <p:spPr>
          <a:xfrm>
            <a:off x="6000336" y="1935943"/>
            <a:ext cx="2467389" cy="1009134"/>
          </a:xfrm>
          <a:prstGeom prst="round2DiagRect">
            <a:avLst/>
          </a:prstGeom>
          <a:solidFill>
            <a:srgbClr val="14508A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latin typeface="Tajawal" panose="00000500000000000000" pitchFamily="2" charset="-78"/>
                <a:cs typeface="Tajawal" panose="00000500000000000000" pitchFamily="2" charset="-78"/>
              </a:rPr>
              <a:t>416</a:t>
            </a:r>
          </a:p>
          <a:p>
            <a:pPr algn="ctr"/>
            <a:r>
              <a:rPr lang="ar-SA" sz="2000" b="1" dirty="0">
                <a:latin typeface="Tajawal" panose="00000500000000000000" pitchFamily="2" charset="-78"/>
                <a:cs typeface="Tajawal" panose="00000500000000000000" pitchFamily="2" charset="-78"/>
              </a:rPr>
              <a:t>أعضاء الجمعية العمومية</a:t>
            </a:r>
            <a:endParaRPr lang="en-US" sz="2000" b="1" dirty="0">
              <a:latin typeface="Tajawal" panose="00000500000000000000" pitchFamily="2" charset="-78"/>
              <a:cs typeface="Tajawal" panose="00000500000000000000" pitchFamily="2" charset="-78"/>
            </a:endParaRPr>
          </a:p>
        </p:txBody>
      </p:sp>
      <p:sp>
        <p:nvSpPr>
          <p:cNvPr id="8" name="Round Diagonal Corner Rectangle 7"/>
          <p:cNvSpPr/>
          <p:nvPr/>
        </p:nvSpPr>
        <p:spPr>
          <a:xfrm>
            <a:off x="3273183" y="1935943"/>
            <a:ext cx="2467389" cy="1009134"/>
          </a:xfrm>
          <a:prstGeom prst="round2DiagRect">
            <a:avLst/>
          </a:prstGeom>
          <a:solidFill>
            <a:srgbClr val="14508A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latin typeface="Tajawal" panose="00000500000000000000" pitchFamily="2" charset="-78"/>
                <a:cs typeface="Tajawal" panose="00000500000000000000" pitchFamily="2" charset="-78"/>
              </a:rPr>
              <a:t>702</a:t>
            </a:r>
          </a:p>
          <a:p>
            <a:pPr algn="ctr"/>
            <a:r>
              <a:rPr lang="ar-SA" sz="2000" b="1" dirty="0">
                <a:latin typeface="Tajawal" panose="00000500000000000000" pitchFamily="2" charset="-78"/>
                <a:cs typeface="Tajawal" panose="00000500000000000000" pitchFamily="2" charset="-78"/>
              </a:rPr>
              <a:t>ساعة تطوع</a:t>
            </a:r>
            <a:endParaRPr lang="en-US" sz="2000" b="1" dirty="0">
              <a:latin typeface="Tajawal" panose="00000500000000000000" pitchFamily="2" charset="-78"/>
              <a:cs typeface="Tajawal" panose="00000500000000000000" pitchFamily="2" charset="-78"/>
            </a:endParaRPr>
          </a:p>
        </p:txBody>
      </p:sp>
      <p:sp>
        <p:nvSpPr>
          <p:cNvPr id="9" name="Round Diagonal Corner Rectangle 8"/>
          <p:cNvSpPr/>
          <p:nvPr/>
        </p:nvSpPr>
        <p:spPr>
          <a:xfrm>
            <a:off x="622230" y="1935943"/>
            <a:ext cx="2467389" cy="1009134"/>
          </a:xfrm>
          <a:prstGeom prst="round2DiagRect">
            <a:avLst/>
          </a:prstGeom>
          <a:solidFill>
            <a:srgbClr val="14508A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latin typeface="Tajawal" panose="00000500000000000000" pitchFamily="2" charset="-78"/>
                <a:cs typeface="Tajawal" panose="00000500000000000000" pitchFamily="2" charset="-78"/>
              </a:rPr>
              <a:t>2</a:t>
            </a:r>
          </a:p>
          <a:p>
            <a:pPr algn="ctr"/>
            <a:r>
              <a:rPr lang="ar-SA" sz="2000" b="1" dirty="0">
                <a:latin typeface="Tajawal" panose="00000500000000000000" pitchFamily="2" charset="-78"/>
                <a:cs typeface="Tajawal" panose="00000500000000000000" pitchFamily="2" charset="-78"/>
              </a:rPr>
              <a:t>التدريب التعاوني</a:t>
            </a:r>
            <a:endParaRPr lang="en-US" sz="2000" b="1" dirty="0">
              <a:latin typeface="Tajawal" panose="00000500000000000000" pitchFamily="2" charset="-78"/>
              <a:cs typeface="Tajawal" panose="00000500000000000000" pitchFamily="2" charset="-78"/>
            </a:endParaRPr>
          </a:p>
        </p:txBody>
      </p:sp>
      <p:sp>
        <p:nvSpPr>
          <p:cNvPr id="10" name="Round Diagonal Corner Rectangle 9"/>
          <p:cNvSpPr/>
          <p:nvPr/>
        </p:nvSpPr>
        <p:spPr>
          <a:xfrm>
            <a:off x="6000336" y="4582042"/>
            <a:ext cx="2467389" cy="1009134"/>
          </a:xfrm>
          <a:prstGeom prst="round2DiagRect">
            <a:avLst/>
          </a:prstGeom>
          <a:solidFill>
            <a:srgbClr val="14508A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latin typeface="Tajawal" panose="00000500000000000000" pitchFamily="2" charset="-78"/>
                <a:cs typeface="Tajawal" panose="00000500000000000000" pitchFamily="2" charset="-78"/>
              </a:rPr>
              <a:t>212</a:t>
            </a:r>
          </a:p>
          <a:p>
            <a:pPr algn="ctr"/>
            <a:r>
              <a:rPr lang="ar-SA" sz="2000" b="1" dirty="0">
                <a:latin typeface="Tajawal" panose="00000500000000000000" pitchFamily="2" charset="-78"/>
                <a:cs typeface="Tajawal" panose="00000500000000000000" pitchFamily="2" charset="-78"/>
              </a:rPr>
              <a:t>عدد القرارات</a:t>
            </a:r>
            <a:endParaRPr lang="en-US" sz="2000" b="1" dirty="0">
              <a:latin typeface="Tajawal" panose="00000500000000000000" pitchFamily="2" charset="-78"/>
              <a:cs typeface="Tajawal" panose="00000500000000000000" pitchFamily="2" charset="-78"/>
            </a:endParaRPr>
          </a:p>
        </p:txBody>
      </p:sp>
      <p:sp>
        <p:nvSpPr>
          <p:cNvPr id="11" name="Round Diagonal Corner Rectangle 10"/>
          <p:cNvSpPr/>
          <p:nvPr/>
        </p:nvSpPr>
        <p:spPr>
          <a:xfrm>
            <a:off x="3273183" y="4582042"/>
            <a:ext cx="2467389" cy="1009134"/>
          </a:xfrm>
          <a:prstGeom prst="round2DiagRect">
            <a:avLst/>
          </a:prstGeom>
          <a:solidFill>
            <a:srgbClr val="14508A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latin typeface="Tajawal" panose="00000500000000000000" pitchFamily="2" charset="-78"/>
                <a:cs typeface="Tajawal" panose="00000500000000000000" pitchFamily="2" charset="-78"/>
              </a:rPr>
              <a:t>138</a:t>
            </a:r>
          </a:p>
          <a:p>
            <a:pPr algn="ctr"/>
            <a:r>
              <a:rPr lang="ar-SA" sz="2000" b="1" dirty="0">
                <a:latin typeface="Tajawal" panose="00000500000000000000" pitchFamily="2" charset="-78"/>
                <a:cs typeface="Tajawal" panose="00000500000000000000" pitchFamily="2" charset="-78"/>
              </a:rPr>
              <a:t>عدد المتطوعين</a:t>
            </a:r>
            <a:endParaRPr lang="en-US" sz="2000" b="1" dirty="0">
              <a:latin typeface="Tajawal" panose="00000500000000000000" pitchFamily="2" charset="-78"/>
              <a:cs typeface="Tajawal" panose="00000500000000000000" pitchFamily="2" charset="-78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3273183" y="3268517"/>
            <a:ext cx="2467389" cy="1009134"/>
          </a:xfrm>
          <a:prstGeom prst="round2DiagRect">
            <a:avLst/>
          </a:prstGeom>
          <a:solidFill>
            <a:srgbClr val="14508A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latin typeface="Tajawal" panose="00000500000000000000" pitchFamily="2" charset="-78"/>
                <a:cs typeface="Tajawal" panose="00000500000000000000" pitchFamily="2" charset="-78"/>
              </a:rPr>
              <a:t>10</a:t>
            </a:r>
          </a:p>
          <a:p>
            <a:pPr algn="ctr"/>
            <a:r>
              <a:rPr lang="ar-SA" sz="2000" b="1" dirty="0">
                <a:latin typeface="Tajawal" panose="00000500000000000000" pitchFamily="2" charset="-78"/>
                <a:cs typeface="Tajawal" panose="00000500000000000000" pitchFamily="2" charset="-78"/>
              </a:rPr>
              <a:t>فرص</a:t>
            </a:r>
            <a:endParaRPr lang="en-US" sz="2000" b="1" dirty="0">
              <a:latin typeface="Tajawal" panose="00000500000000000000" pitchFamily="2" charset="-78"/>
              <a:cs typeface="Tajawal" panose="00000500000000000000" pitchFamily="2" charset="-78"/>
            </a:endParaRPr>
          </a:p>
        </p:txBody>
      </p:sp>
      <p:sp>
        <p:nvSpPr>
          <p:cNvPr id="15" name="Round Diagonal Corner Rectangle 14"/>
          <p:cNvSpPr/>
          <p:nvPr/>
        </p:nvSpPr>
        <p:spPr>
          <a:xfrm>
            <a:off x="622230" y="3268516"/>
            <a:ext cx="2467389" cy="1009134"/>
          </a:xfrm>
          <a:prstGeom prst="round2DiagRect">
            <a:avLst/>
          </a:prstGeom>
          <a:solidFill>
            <a:srgbClr val="14508A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latin typeface="Tajawal" panose="00000500000000000000" pitchFamily="2" charset="-78"/>
                <a:cs typeface="Tajawal" panose="00000500000000000000" pitchFamily="2" charset="-78"/>
              </a:rPr>
              <a:t>6</a:t>
            </a:r>
          </a:p>
          <a:p>
            <a:pPr algn="ctr"/>
            <a:r>
              <a:rPr lang="ar-SA" sz="2000" b="1" dirty="0">
                <a:latin typeface="Tajawal" panose="00000500000000000000" pitchFamily="2" charset="-78"/>
                <a:cs typeface="Tajawal" panose="00000500000000000000" pitchFamily="2" charset="-78"/>
              </a:rPr>
              <a:t>شراكات مجتمعية</a:t>
            </a:r>
            <a:endParaRPr lang="en-US" sz="2000" b="1" dirty="0">
              <a:latin typeface="Tajawal" panose="00000500000000000000" pitchFamily="2" charset="-78"/>
              <a:cs typeface="Tajawal" panose="00000500000000000000" pitchFamily="2" charset="-78"/>
            </a:endParaRPr>
          </a:p>
        </p:txBody>
      </p:sp>
      <p:sp>
        <p:nvSpPr>
          <p:cNvPr id="16" name="Round Diagonal Corner Rectangle 15"/>
          <p:cNvSpPr/>
          <p:nvPr/>
        </p:nvSpPr>
        <p:spPr>
          <a:xfrm>
            <a:off x="622230" y="4582039"/>
            <a:ext cx="2467389" cy="1009134"/>
          </a:xfrm>
          <a:prstGeom prst="round2DiagRect">
            <a:avLst/>
          </a:prstGeom>
          <a:solidFill>
            <a:srgbClr val="14508A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latin typeface="Tajawal" panose="00000500000000000000" pitchFamily="2" charset="-78"/>
                <a:cs typeface="Tajawal" panose="00000500000000000000" pitchFamily="2" charset="-78"/>
              </a:rPr>
              <a:t>14</a:t>
            </a:r>
          </a:p>
          <a:p>
            <a:pPr algn="ctr"/>
            <a:r>
              <a:rPr lang="ar-SA" sz="2000" b="1" dirty="0">
                <a:latin typeface="Tajawal" panose="00000500000000000000" pitchFamily="2" charset="-78"/>
                <a:cs typeface="Tajawal" panose="00000500000000000000" pitchFamily="2" charset="-78"/>
              </a:rPr>
              <a:t>مشاركات وأنشطة</a:t>
            </a:r>
            <a:endParaRPr lang="en-US" sz="2000" b="1" dirty="0">
              <a:latin typeface="Tajawal" panose="00000500000000000000" pitchFamily="2" charset="-78"/>
              <a:cs typeface="Tajawal" panose="000005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22745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6401712-6E3F-0537-425D-7F7C050B0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481" y="542927"/>
            <a:ext cx="5448730" cy="790574"/>
          </a:xfrm>
        </p:spPr>
        <p:txBody>
          <a:bodyPr anchor="b">
            <a:noAutofit/>
          </a:bodyPr>
          <a:lstStyle/>
          <a:p>
            <a:pPr algn="r" rtl="1"/>
            <a:r>
              <a:rPr lang="ar-SA" sz="2400" dirty="0">
                <a:solidFill>
                  <a:srgbClr val="FF0000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البرامج الموسمية لعام 2024م</a:t>
            </a:r>
          </a:p>
        </p:txBody>
      </p:sp>
      <p:graphicFrame>
        <p:nvGraphicFramePr>
          <p:cNvPr id="5" name="جدول 4">
            <a:extLst>
              <a:ext uri="{FF2B5EF4-FFF2-40B4-BE49-F238E27FC236}">
                <a16:creationId xmlns:a16="http://schemas.microsoft.com/office/drawing/2014/main" id="{B4BEB773-3AF5-516A-A070-24B921027D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9569089"/>
              </p:ext>
            </p:extLst>
          </p:nvPr>
        </p:nvGraphicFramePr>
        <p:xfrm>
          <a:off x="565073" y="2555104"/>
          <a:ext cx="8013546" cy="274320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614494">
                  <a:extLst>
                    <a:ext uri="{9D8B030D-6E8A-4147-A177-3AD203B41FA5}">
                      <a16:colId xmlns:a16="http://schemas.microsoft.com/office/drawing/2014/main" val="1825961485"/>
                    </a:ext>
                  </a:extLst>
                </a:gridCol>
                <a:gridCol w="3112796">
                  <a:extLst>
                    <a:ext uri="{9D8B030D-6E8A-4147-A177-3AD203B41FA5}">
                      <a16:colId xmlns:a16="http://schemas.microsoft.com/office/drawing/2014/main" val="2590412981"/>
                    </a:ext>
                  </a:extLst>
                </a:gridCol>
                <a:gridCol w="4286256">
                  <a:extLst>
                    <a:ext uri="{9D8B030D-6E8A-4147-A177-3AD203B41FA5}">
                      <a16:colId xmlns:a16="http://schemas.microsoft.com/office/drawing/2014/main" val="41468024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البـــرنــــامـــج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عــدد المستفيــديـــن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71431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الســلة الـرمضــانيـــة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636 فـرداً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8295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كــســوة العـيــــد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584 فـرداً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00414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دافئ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577 فـرداً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90901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الحقيبــة المـدرسيــة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211 طالب وطالبـة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87374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endParaRPr lang="ar-SA" sz="2400" b="1" dirty="0">
                        <a:latin typeface="Tajawal" panose="00000500000000000000" pitchFamily="2" charset="-78"/>
                        <a:cs typeface="Tajawal" panose="000005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2400" b="1" dirty="0">
                        <a:latin typeface="Tajawal" panose="00000500000000000000" pitchFamily="2" charset="-78"/>
                        <a:cs typeface="Tajawal" panose="000005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2008 مستفيد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59125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ar-SA" sz="6000" b="1" dirty="0">
                <a:latin typeface="Tajawal" panose="00000500000000000000" pitchFamily="2" charset="-78"/>
                <a:cs typeface="Tajawal" panose="00000500000000000000" pitchFamily="2" charset="-78"/>
              </a:rPr>
              <a:t>التعديلات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6764449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84</TotalTime>
  <Words>521</Words>
  <Application>Microsoft Office PowerPoint</Application>
  <PresentationFormat>عرض على الشاشة (4:3)</PresentationFormat>
  <Paragraphs>127</Paragraphs>
  <Slides>18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Tajawal</vt:lpstr>
      <vt:lpstr>Office Theme</vt:lpstr>
      <vt:lpstr>التقرير الاداري لجمعية الجش الخيرية لعام 2024</vt:lpstr>
      <vt:lpstr>التقرير الاداري لجمعية الجش الخيرية لعام 2024</vt:lpstr>
      <vt:lpstr>التقرير الاداري لجمعية الجش الخيرية لعام 2024 </vt:lpstr>
      <vt:lpstr>الرؤية الريادة في تقديم الخدمات الاجتماعية والتكافل الاجتماعي لمساعدة الفقراء والمحتاجين والأيتام وأسرهم.  الرسالة جمعية خيرية تسعى لتقديم خدمات اجتماعية وتكافلية مميزة من خلال برامج وأنشطة مختلفة.</vt:lpstr>
      <vt:lpstr>مجلس الإدارة - الدورة الإدارية رقم 13</vt:lpstr>
      <vt:lpstr>عرض تقديمي في PowerPoint</vt:lpstr>
      <vt:lpstr>عرض تقديمي في PowerPoint</vt:lpstr>
      <vt:lpstr>البرامج الموسمية لعام 2024م</vt:lpstr>
      <vt:lpstr>عرض تقديمي في PowerPoint</vt:lpstr>
      <vt:lpstr> </vt:lpstr>
      <vt:lpstr>عرض تقديمي في PowerPoint</vt:lpstr>
      <vt:lpstr>التصنيف</vt:lpstr>
      <vt:lpstr>الاشتراك السنوي</vt:lpstr>
      <vt:lpstr>الخطة التشغيلية لعام 2026</vt:lpstr>
      <vt:lpstr>الأهداف التشغيلية لعام 2026م</vt:lpstr>
      <vt:lpstr>أمثلة على الإجراءات للأهداف التشغيلية</vt:lpstr>
      <vt:lpstr>أمثلة على الإجراءات للأهداف التشغيلية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Office</cp:lastModifiedBy>
  <cp:revision>15</cp:revision>
  <dcterms:created xsi:type="dcterms:W3CDTF">2025-10-24T14:45:43Z</dcterms:created>
  <dcterms:modified xsi:type="dcterms:W3CDTF">2025-10-26T13:13:30Z</dcterms:modified>
</cp:coreProperties>
</file>